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545"/>
  </p:normalViewPr>
  <p:slideViewPr>
    <p:cSldViewPr snapToGrid="0" snapToObjects="1">
      <p:cViewPr varScale="1">
        <p:scale>
          <a:sx n="79" d="100"/>
          <a:sy n="79" d="100"/>
        </p:scale>
        <p:origin x="2064" y="19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9" name="Rectangle 1"/>
          <p:cNvSpPr/>
          <p:nvPr/>
        </p:nvSpPr>
        <p:spPr>
          <a:xfrm>
            <a:off x="0" y="0"/>
            <a:ext cx="6858000" cy="9144000"/>
          </a:xfrm>
          <a:prstGeom prst="rect">
            <a:avLst/>
          </a:prstGeom>
          <a:solidFill>
            <a:srgbClr val="FFFFFF"/>
          </a:solidFill>
          <a:ln w="9360">
            <a:noFill/>
          </a:ln>
        </p:spPr>
      </p:sp>
      <p:sp>
        <p:nvSpPr>
          <p:cNvPr id="40" name="CustomShape 2"/>
          <p:cNvSpPr/>
          <p:nvPr/>
        </p:nvSpPr>
        <p:spPr>
          <a:xfrm>
            <a:off x="0" y="0"/>
            <a:ext cx="6858000" cy="9144000"/>
          </a:xfrm>
          <a:prstGeom prst="roundRect">
            <a:avLst>
              <a:gd name="adj" fmla="val 5"/>
            </a:avLst>
          </a:prstGeom>
          <a:solidFill>
            <a:srgbClr val="FFFFFF"/>
          </a:solidFill>
          <a:ln>
            <a:noFill/>
          </a:ln>
        </p:spPr>
        <p:style>
          <a:lnRef idx="0">
            <a:scrgbClr r="0" g="0" b="0"/>
          </a:lnRef>
          <a:fillRef idx="0">
            <a:scrgbClr r="0" g="0" b="0"/>
          </a:fillRef>
          <a:effectRef idx="0">
            <a:scrgbClr r="0" g="0" b="0"/>
          </a:effectRef>
          <a:fontRef idx="minor"/>
        </p:style>
      </p:sp>
      <p:sp>
        <p:nvSpPr>
          <p:cNvPr id="41" name="CustomShape 3"/>
          <p:cNvSpPr/>
          <p:nvPr/>
        </p:nvSpPr>
        <p:spPr>
          <a:xfrm>
            <a:off x="0" y="0"/>
            <a:ext cx="6858000" cy="9144000"/>
          </a:xfrm>
          <a:prstGeom prst="roundRect">
            <a:avLst>
              <a:gd name="adj" fmla="val 5"/>
            </a:avLst>
          </a:prstGeom>
          <a:solidFill>
            <a:srgbClr val="FFFFFF"/>
          </a:solidFill>
          <a:ln>
            <a:noFill/>
          </a:ln>
        </p:spPr>
        <p:style>
          <a:lnRef idx="0">
            <a:scrgbClr r="0" g="0" b="0"/>
          </a:lnRef>
          <a:fillRef idx="0">
            <a:scrgbClr r="0" g="0" b="0"/>
          </a:fillRef>
          <a:effectRef idx="0">
            <a:scrgbClr r="0" g="0" b="0"/>
          </a:effectRef>
          <a:fontRef idx="minor"/>
        </p:style>
      </p:sp>
      <p:sp>
        <p:nvSpPr>
          <p:cNvPr id="42" name="CustomShape 4"/>
          <p:cNvSpPr/>
          <p:nvPr/>
        </p:nvSpPr>
        <p:spPr>
          <a:xfrm>
            <a:off x="0" y="0"/>
            <a:ext cx="6858000" cy="9144000"/>
          </a:xfrm>
          <a:prstGeom prst="roundRect">
            <a:avLst>
              <a:gd name="adj" fmla="val 5"/>
            </a:avLst>
          </a:prstGeom>
          <a:solidFill>
            <a:srgbClr val="FFFFFF"/>
          </a:solidFill>
          <a:ln>
            <a:noFill/>
          </a:ln>
        </p:spPr>
        <p:style>
          <a:lnRef idx="0">
            <a:scrgbClr r="0" g="0" b="0"/>
          </a:lnRef>
          <a:fillRef idx="0">
            <a:scrgbClr r="0" g="0" b="0"/>
          </a:fillRef>
          <a:effectRef idx="0">
            <a:scrgbClr r="0" g="0" b="0"/>
          </a:effectRef>
          <a:fontRef idx="minor"/>
        </p:style>
      </p:sp>
      <p:sp>
        <p:nvSpPr>
          <p:cNvPr id="43" name="CustomShape 5"/>
          <p:cNvSpPr/>
          <p:nvPr/>
        </p:nvSpPr>
        <p:spPr>
          <a:xfrm>
            <a:off x="0" y="0"/>
            <a:ext cx="6858000" cy="9144000"/>
          </a:xfrm>
          <a:prstGeom prst="roundRect">
            <a:avLst>
              <a:gd name="adj" fmla="val 5"/>
            </a:avLst>
          </a:prstGeom>
          <a:solidFill>
            <a:srgbClr val="FFFFFF"/>
          </a:solidFill>
          <a:ln>
            <a:noFill/>
          </a:ln>
        </p:spPr>
        <p:style>
          <a:lnRef idx="0">
            <a:scrgbClr r="0" g="0" b="0"/>
          </a:lnRef>
          <a:fillRef idx="0">
            <a:scrgbClr r="0" g="0" b="0"/>
          </a:fillRef>
          <a:effectRef idx="0">
            <a:scrgbClr r="0" g="0" b="0"/>
          </a:effectRef>
          <a:fontRef idx="minor"/>
        </p:style>
      </p:sp>
      <p:sp>
        <p:nvSpPr>
          <p:cNvPr id="44" name="PlaceHolder 6"/>
          <p:cNvSpPr>
            <a:spLocks noGrp="1"/>
          </p:cNvSpPr>
          <p:nvPr>
            <p:ph type="hdr"/>
          </p:nvPr>
        </p:nvSpPr>
        <p:spPr>
          <a:xfrm>
            <a:off x="-360" y="0"/>
            <a:ext cx="2965320" cy="450720"/>
          </a:xfrm>
          <a:prstGeom prst="rect">
            <a:avLst/>
          </a:prstGeom>
        </p:spPr>
        <p:txBody>
          <a:bodyPr lIns="90000" tIns="46800" rIns="90000" bIns="46800"/>
          <a:lstStyle/>
          <a:p>
            <a:r>
              <a:rPr lang="en-US" sz="1200">
                <a:latin typeface="Times New Roman"/>
              </a:rPr>
              <a:t>&lt;header&gt;</a:t>
            </a:r>
            <a:endParaRPr/>
          </a:p>
        </p:txBody>
      </p:sp>
      <p:sp>
        <p:nvSpPr>
          <p:cNvPr id="45" name="PlaceHolder 7"/>
          <p:cNvSpPr>
            <a:spLocks noGrp="1"/>
          </p:cNvSpPr>
          <p:nvPr>
            <p:ph type="dt"/>
          </p:nvPr>
        </p:nvSpPr>
        <p:spPr>
          <a:xfrm>
            <a:off x="3885840" y="0"/>
            <a:ext cx="2965320" cy="450720"/>
          </a:xfrm>
          <a:prstGeom prst="rect">
            <a:avLst/>
          </a:prstGeom>
        </p:spPr>
        <p:txBody>
          <a:bodyPr lIns="90000" tIns="46800" rIns="90000" bIns="46800"/>
          <a:lstStyle/>
          <a:p>
            <a:pPr algn="r"/>
            <a:r>
              <a:rPr lang="en-US" sz="1200">
                <a:latin typeface="Times New Roman"/>
              </a:rPr>
              <a:t>&lt;date/time&gt;</a:t>
            </a:r>
            <a:endParaRPr/>
          </a:p>
        </p:txBody>
      </p:sp>
      <p:sp>
        <p:nvSpPr>
          <p:cNvPr id="46" name="PlaceHolder 8"/>
          <p:cNvSpPr>
            <a:spLocks noGrp="1"/>
          </p:cNvSpPr>
          <p:nvPr>
            <p:ph type="body"/>
          </p:nvPr>
        </p:nvSpPr>
        <p:spPr>
          <a:xfrm>
            <a:off x="914400" y="4343400"/>
            <a:ext cx="5022720" cy="4108320"/>
          </a:xfrm>
          <a:prstGeom prst="rect">
            <a:avLst/>
          </a:prstGeom>
        </p:spPr>
        <p:txBody>
          <a:bodyPr lIns="90000" tIns="46800" rIns="90000" bIns="46800"/>
          <a:lstStyle/>
          <a:p>
            <a:r>
              <a:rPr lang="en-US" sz="1200">
                <a:latin typeface="Times New Roman"/>
              </a:rPr>
              <a:t>Click to edit the notes format</a:t>
            </a:r>
            <a:endParaRPr/>
          </a:p>
        </p:txBody>
      </p:sp>
      <p:sp>
        <p:nvSpPr>
          <p:cNvPr id="47" name="PlaceHolder 9"/>
          <p:cNvSpPr>
            <a:spLocks noGrp="1"/>
          </p:cNvSpPr>
          <p:nvPr>
            <p:ph type="ftr"/>
          </p:nvPr>
        </p:nvSpPr>
        <p:spPr>
          <a:xfrm>
            <a:off x="-360" y="8686800"/>
            <a:ext cx="2965320" cy="450720"/>
          </a:xfrm>
          <a:prstGeom prst="rect">
            <a:avLst/>
          </a:prstGeom>
        </p:spPr>
        <p:txBody>
          <a:bodyPr lIns="90000" tIns="46800" rIns="90000" bIns="46800" anchor="b"/>
          <a:lstStyle/>
          <a:p>
            <a:r>
              <a:rPr lang="en-US" sz="1200">
                <a:latin typeface="Times New Roman"/>
              </a:rPr>
              <a:t>&lt;footer&gt;</a:t>
            </a:r>
            <a:endParaRPr/>
          </a:p>
        </p:txBody>
      </p:sp>
      <p:sp>
        <p:nvSpPr>
          <p:cNvPr id="48" name="PlaceHolder 10"/>
          <p:cNvSpPr>
            <a:spLocks noGrp="1"/>
          </p:cNvSpPr>
          <p:nvPr>
            <p:ph type="sldNum"/>
          </p:nvPr>
        </p:nvSpPr>
        <p:spPr>
          <a:xfrm>
            <a:off x="3885840" y="8686800"/>
            <a:ext cx="2965320" cy="450720"/>
          </a:xfrm>
          <a:prstGeom prst="rect">
            <a:avLst/>
          </a:prstGeom>
        </p:spPr>
        <p:txBody>
          <a:bodyPr lIns="90000" tIns="46800" rIns="90000" bIns="46800" anchor="b"/>
          <a:lstStyle/>
          <a:p>
            <a:pPr algn="r"/>
            <a:fld id="{D10B1EDF-D6C1-4D31-A93A-232394C1B213}" type="slidenum">
              <a:rPr lang="en-US" sz="1200">
                <a:latin typeface="Times New Roman"/>
              </a:rPr>
              <a:t>‹#›</a:t>
            </a:fld>
            <a:endParaRPr/>
          </a:p>
        </p:txBody>
      </p:sp>
    </p:spTree>
    <p:extLst>
      <p:ext uri="{BB962C8B-B14F-4D97-AF65-F5344CB8AC3E}">
        <p14:creationId xmlns:p14="http://schemas.microsoft.com/office/powerpoint/2010/main" val="204188916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TextShape 1"/>
          <p:cNvSpPr txBox="1"/>
          <p:nvPr/>
        </p:nvSpPr>
        <p:spPr>
          <a:xfrm>
            <a:off x="914400" y="4343400"/>
            <a:ext cx="5029200" cy="4114800"/>
          </a:xfrm>
          <a:prstGeom prst="rect">
            <a:avLst/>
          </a:prstGeom>
          <a:noFill/>
          <a:ln>
            <a:noFill/>
          </a:ln>
        </p:spPr>
      </p:sp>
    </p:spTree>
    <p:extLst>
      <p:ext uri="{BB962C8B-B14F-4D97-AF65-F5344CB8AC3E}">
        <p14:creationId xmlns:p14="http://schemas.microsoft.com/office/powerpoint/2010/main" val="5075632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TextShape 1"/>
          <p:cNvSpPr txBox="1"/>
          <p:nvPr/>
        </p:nvSpPr>
        <p:spPr>
          <a:xfrm>
            <a:off x="914400" y="4343400"/>
            <a:ext cx="5029200" cy="4114800"/>
          </a:xfrm>
          <a:prstGeom prst="rect">
            <a:avLst/>
          </a:prstGeom>
          <a:noFill/>
          <a:ln>
            <a:noFill/>
          </a:ln>
        </p:spPr>
      </p:sp>
    </p:spTree>
    <p:extLst>
      <p:ext uri="{BB962C8B-B14F-4D97-AF65-F5344CB8AC3E}">
        <p14:creationId xmlns:p14="http://schemas.microsoft.com/office/powerpoint/2010/main" val="21264359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TextShape 1"/>
          <p:cNvSpPr txBox="1"/>
          <p:nvPr/>
        </p:nvSpPr>
        <p:spPr>
          <a:xfrm>
            <a:off x="914400" y="4343400"/>
            <a:ext cx="5029200" cy="4114800"/>
          </a:xfrm>
          <a:prstGeom prst="rect">
            <a:avLst/>
          </a:prstGeom>
          <a:noFill/>
          <a:ln>
            <a:noFill/>
          </a:ln>
        </p:spPr>
        <p:txBody>
          <a:bodyPr lIns="90000" tIns="46800" rIns="90000" bIns="46800"/>
          <a:lstStyle/>
          <a:p>
            <a:pPr algn="ctr">
              <a:lnSpc>
                <a:spcPct val="100000"/>
              </a:lnSpc>
            </a:pPr>
            <a:r>
              <a:rPr lang="en-US" sz="1200" b="1">
                <a:latin typeface="Verdana"/>
                <a:ea typeface="Arial Unicode MS"/>
              </a:rPr>
              <a:t>Missouri traders arrive in Santa Fe traveling the Santa Fe Trail. From 1821, when William Becknell first made the trip, to 1880, when the Santa Fe railroad finally made it obsolete, the Santa Fe Trail was perhaps the most important commercial route for bringing the fur and mineral riches of the West to eastern markets and for carrying manufactured goods to the steadily growing communities of the frontier.
</a:t>
            </a:r>
            <a:endParaRPr/>
          </a:p>
          <a:p>
            <a:pPr>
              <a:lnSpc>
                <a:spcPct val="100000"/>
              </a:lnSpc>
            </a:pPr>
            <a:endParaRPr/>
          </a:p>
        </p:txBody>
      </p:sp>
    </p:spTree>
    <p:extLst>
      <p:ext uri="{BB962C8B-B14F-4D97-AF65-F5344CB8AC3E}">
        <p14:creationId xmlns:p14="http://schemas.microsoft.com/office/powerpoint/2010/main" val="5857044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TextShape 1"/>
          <p:cNvSpPr txBox="1"/>
          <p:nvPr/>
        </p:nvSpPr>
        <p:spPr>
          <a:xfrm>
            <a:off x="914400" y="4343400"/>
            <a:ext cx="5029200" cy="4114800"/>
          </a:xfrm>
          <a:prstGeom prst="rect">
            <a:avLst/>
          </a:prstGeom>
          <a:noFill/>
          <a:ln>
            <a:noFill/>
          </a:ln>
        </p:spPr>
        <p:txBody>
          <a:bodyPr lIns="90000" tIns="46800" rIns="90000" bIns="46800"/>
          <a:lstStyle/>
          <a:p>
            <a:pPr algn="ctr">
              <a:lnSpc>
                <a:spcPct val="100000"/>
              </a:lnSpc>
            </a:pPr>
            <a:r>
              <a:rPr lang="en-US" sz="1200" b="1">
                <a:latin typeface="Verdana"/>
                <a:ea typeface="Arial Unicode MS"/>
              </a:rPr>
              <a:t>A small group of covered wagons preparing to ford a stream on the way to Oregon. During the era of the pioneers, beginning with the Great Migration of 1843, thousands of wagons made the trek along the Oregon Trail.</a:t>
            </a:r>
            <a:r>
              <a:rPr lang="en-US" sz="1200">
                <a:latin typeface="Verdana"/>
                <a:ea typeface="Arial Unicode MS"/>
              </a:rPr>
              <a:t> </a:t>
            </a:r>
            <a:endParaRPr/>
          </a:p>
          <a:p>
            <a:pPr>
              <a:lnSpc>
                <a:spcPct val="100000"/>
              </a:lnSpc>
            </a:pPr>
            <a:endParaRPr/>
          </a:p>
        </p:txBody>
      </p:sp>
    </p:spTree>
    <p:extLst>
      <p:ext uri="{BB962C8B-B14F-4D97-AF65-F5344CB8AC3E}">
        <p14:creationId xmlns:p14="http://schemas.microsoft.com/office/powerpoint/2010/main" val="20177588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TextShape 1"/>
          <p:cNvSpPr txBox="1"/>
          <p:nvPr/>
        </p:nvSpPr>
        <p:spPr>
          <a:xfrm>
            <a:off x="914400" y="4343400"/>
            <a:ext cx="5029200" cy="4114800"/>
          </a:xfrm>
          <a:prstGeom prst="rect">
            <a:avLst/>
          </a:prstGeom>
          <a:noFill/>
          <a:ln>
            <a:noFill/>
          </a:ln>
        </p:spPr>
        <p:txBody>
          <a:bodyPr lIns="90000" tIns="46800" rIns="90000" bIns="46800"/>
          <a:lstStyle/>
          <a:p>
            <a:pPr algn="ctr">
              <a:lnSpc>
                <a:spcPct val="100000"/>
              </a:lnSpc>
            </a:pPr>
            <a:r>
              <a:rPr lang="en-US" sz="1200" b="1">
                <a:latin typeface="Verdana"/>
                <a:ea typeface="Arial Unicode MS"/>
              </a:rPr>
              <a:t>One of the many newspaper headlines that sparked the California Gold Rush of 1849.
</a:t>
            </a:r>
            <a:endParaRPr/>
          </a:p>
          <a:p>
            <a:pPr>
              <a:lnSpc>
                <a:spcPct val="100000"/>
              </a:lnSpc>
            </a:pPr>
            <a:endParaRPr/>
          </a:p>
        </p:txBody>
      </p:sp>
    </p:spTree>
    <p:extLst>
      <p:ext uri="{BB962C8B-B14F-4D97-AF65-F5344CB8AC3E}">
        <p14:creationId xmlns:p14="http://schemas.microsoft.com/office/powerpoint/2010/main" val="15580162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TextShape 1"/>
          <p:cNvSpPr txBox="1"/>
          <p:nvPr/>
        </p:nvSpPr>
        <p:spPr>
          <a:xfrm>
            <a:off x="914400" y="4343400"/>
            <a:ext cx="5029200" cy="4114800"/>
          </a:xfrm>
          <a:prstGeom prst="rect">
            <a:avLst/>
          </a:prstGeom>
          <a:noFill/>
          <a:ln>
            <a:noFill/>
          </a:ln>
        </p:spPr>
        <p:txBody>
          <a:bodyPr lIns="90000" tIns="46800" rIns="90000" bIns="46800"/>
          <a:lstStyle/>
          <a:p>
            <a:pPr algn="ctr">
              <a:lnSpc>
                <a:spcPct val="100000"/>
              </a:lnSpc>
            </a:pPr>
            <a:r>
              <a:rPr lang="en-US" sz="1200" b="1">
                <a:latin typeface="Verdana"/>
                <a:ea typeface="Arial Unicode MS"/>
              </a:rPr>
              <a:t>White and Chinese miners hoping to strike it rich during the California Gold Rush at Auburn Ravine in 1852.
</a:t>
            </a:r>
            <a:endParaRPr/>
          </a:p>
          <a:p>
            <a:pPr>
              <a:lnSpc>
                <a:spcPct val="100000"/>
              </a:lnSpc>
            </a:pPr>
            <a:endParaRPr/>
          </a:p>
        </p:txBody>
      </p:sp>
    </p:spTree>
    <p:extLst>
      <p:ext uri="{BB962C8B-B14F-4D97-AF65-F5344CB8AC3E}">
        <p14:creationId xmlns:p14="http://schemas.microsoft.com/office/powerpoint/2010/main" val="13114932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TextShape 1"/>
          <p:cNvSpPr txBox="1"/>
          <p:nvPr/>
        </p:nvSpPr>
        <p:spPr>
          <a:xfrm>
            <a:off x="914400" y="4343400"/>
            <a:ext cx="5029200" cy="4114800"/>
          </a:xfrm>
          <a:prstGeom prst="rect">
            <a:avLst/>
          </a:prstGeom>
          <a:noFill/>
          <a:ln>
            <a:noFill/>
          </a:ln>
        </p:spPr>
      </p:sp>
    </p:spTree>
    <p:extLst>
      <p:ext uri="{BB962C8B-B14F-4D97-AF65-F5344CB8AC3E}">
        <p14:creationId xmlns:p14="http://schemas.microsoft.com/office/powerpoint/2010/main" val="4954377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TextShape 1"/>
          <p:cNvSpPr txBox="1"/>
          <p:nvPr/>
        </p:nvSpPr>
        <p:spPr>
          <a:xfrm>
            <a:off x="914400" y="4343400"/>
            <a:ext cx="5029200" cy="4114800"/>
          </a:xfrm>
          <a:prstGeom prst="rect">
            <a:avLst/>
          </a:prstGeom>
          <a:noFill/>
          <a:ln>
            <a:noFill/>
          </a:ln>
        </p:spPr>
      </p:sp>
    </p:spTree>
    <p:extLst>
      <p:ext uri="{BB962C8B-B14F-4D97-AF65-F5344CB8AC3E}">
        <p14:creationId xmlns:p14="http://schemas.microsoft.com/office/powerpoint/2010/main" val="10284337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TextShape 1"/>
          <p:cNvSpPr txBox="1"/>
          <p:nvPr/>
        </p:nvSpPr>
        <p:spPr>
          <a:xfrm>
            <a:off x="914400" y="4343400"/>
            <a:ext cx="5029200" cy="4114800"/>
          </a:xfrm>
          <a:prstGeom prst="rect">
            <a:avLst/>
          </a:prstGeom>
          <a:noFill/>
          <a:ln>
            <a:noFill/>
          </a:ln>
        </p:spPr>
      </p:sp>
    </p:spTree>
    <p:extLst>
      <p:ext uri="{BB962C8B-B14F-4D97-AF65-F5344CB8AC3E}">
        <p14:creationId xmlns:p14="http://schemas.microsoft.com/office/powerpoint/2010/main" val="19375275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TextShape 1"/>
          <p:cNvSpPr txBox="1"/>
          <p:nvPr/>
        </p:nvSpPr>
        <p:spPr>
          <a:xfrm>
            <a:off x="914400" y="4343400"/>
            <a:ext cx="5029200" cy="4114800"/>
          </a:xfrm>
          <a:prstGeom prst="rect">
            <a:avLst/>
          </a:prstGeom>
          <a:noFill/>
          <a:ln>
            <a:noFill/>
          </a:ln>
        </p:spPr>
      </p:sp>
    </p:spTree>
    <p:extLst>
      <p:ext uri="{BB962C8B-B14F-4D97-AF65-F5344CB8AC3E}">
        <p14:creationId xmlns:p14="http://schemas.microsoft.com/office/powerpoint/2010/main" val="17309093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TextShape 1"/>
          <p:cNvSpPr txBox="1"/>
          <p:nvPr/>
        </p:nvSpPr>
        <p:spPr>
          <a:xfrm>
            <a:off x="914400" y="4343400"/>
            <a:ext cx="5029200" cy="4114800"/>
          </a:xfrm>
          <a:prstGeom prst="rect">
            <a:avLst/>
          </a:prstGeom>
          <a:noFill/>
          <a:ln>
            <a:noFill/>
          </a:ln>
        </p:spPr>
      </p:sp>
    </p:spTree>
    <p:extLst>
      <p:ext uri="{BB962C8B-B14F-4D97-AF65-F5344CB8AC3E}">
        <p14:creationId xmlns:p14="http://schemas.microsoft.com/office/powerpoint/2010/main" val="15800304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TextShape 1"/>
          <p:cNvSpPr txBox="1"/>
          <p:nvPr/>
        </p:nvSpPr>
        <p:spPr>
          <a:xfrm>
            <a:off x="914040" y="4343040"/>
            <a:ext cx="5024520" cy="4110120"/>
          </a:xfrm>
          <a:prstGeom prst="rect">
            <a:avLst/>
          </a:prstGeom>
          <a:noFill/>
          <a:ln>
            <a:noFill/>
          </a:ln>
        </p:spPr>
      </p:sp>
    </p:spTree>
    <p:extLst>
      <p:ext uri="{BB962C8B-B14F-4D97-AF65-F5344CB8AC3E}">
        <p14:creationId xmlns:p14="http://schemas.microsoft.com/office/powerpoint/2010/main" val="8112027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TextShape 1"/>
          <p:cNvSpPr txBox="1"/>
          <p:nvPr/>
        </p:nvSpPr>
        <p:spPr>
          <a:xfrm>
            <a:off x="914400" y="4343400"/>
            <a:ext cx="5029200" cy="4114800"/>
          </a:xfrm>
          <a:prstGeom prst="rect">
            <a:avLst/>
          </a:prstGeom>
          <a:noFill/>
          <a:ln>
            <a:noFill/>
          </a:ln>
        </p:spPr>
      </p:sp>
    </p:spTree>
    <p:extLst>
      <p:ext uri="{BB962C8B-B14F-4D97-AF65-F5344CB8AC3E}">
        <p14:creationId xmlns:p14="http://schemas.microsoft.com/office/powerpoint/2010/main" val="12018013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TextShape 1"/>
          <p:cNvSpPr txBox="1"/>
          <p:nvPr/>
        </p:nvSpPr>
        <p:spPr>
          <a:xfrm>
            <a:off x="914400" y="4343400"/>
            <a:ext cx="5029200" cy="4114800"/>
          </a:xfrm>
          <a:prstGeom prst="rect">
            <a:avLst/>
          </a:prstGeom>
          <a:noFill/>
          <a:ln>
            <a:noFill/>
          </a:ln>
        </p:spPr>
      </p:sp>
    </p:spTree>
    <p:extLst>
      <p:ext uri="{BB962C8B-B14F-4D97-AF65-F5344CB8AC3E}">
        <p14:creationId xmlns:p14="http://schemas.microsoft.com/office/powerpoint/2010/main" val="15922785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TextShape 1"/>
          <p:cNvSpPr txBox="1"/>
          <p:nvPr/>
        </p:nvSpPr>
        <p:spPr>
          <a:xfrm>
            <a:off x="914400" y="4343400"/>
            <a:ext cx="5029200" cy="4114800"/>
          </a:xfrm>
          <a:prstGeom prst="rect">
            <a:avLst/>
          </a:prstGeom>
          <a:noFill/>
          <a:ln>
            <a:noFill/>
          </a:ln>
        </p:spPr>
      </p:sp>
    </p:spTree>
    <p:extLst>
      <p:ext uri="{BB962C8B-B14F-4D97-AF65-F5344CB8AC3E}">
        <p14:creationId xmlns:p14="http://schemas.microsoft.com/office/powerpoint/2010/main" val="16585961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Shape 1"/>
          <p:cNvSpPr txBox="1"/>
          <p:nvPr/>
        </p:nvSpPr>
        <p:spPr>
          <a:xfrm>
            <a:off x="914400" y="4343400"/>
            <a:ext cx="5029200" cy="4114800"/>
          </a:xfrm>
          <a:prstGeom prst="rect">
            <a:avLst/>
          </a:prstGeom>
          <a:noFill/>
          <a:ln>
            <a:noFill/>
          </a:ln>
        </p:spPr>
      </p:sp>
    </p:spTree>
    <p:extLst>
      <p:ext uri="{BB962C8B-B14F-4D97-AF65-F5344CB8AC3E}">
        <p14:creationId xmlns:p14="http://schemas.microsoft.com/office/powerpoint/2010/main" val="16879902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TextShape 1"/>
          <p:cNvSpPr txBox="1"/>
          <p:nvPr/>
        </p:nvSpPr>
        <p:spPr>
          <a:xfrm>
            <a:off x="914400" y="4343400"/>
            <a:ext cx="5029200" cy="4114800"/>
          </a:xfrm>
          <a:prstGeom prst="rect">
            <a:avLst/>
          </a:prstGeom>
          <a:noFill/>
          <a:ln>
            <a:noFill/>
          </a:ln>
        </p:spPr>
      </p:sp>
    </p:spTree>
    <p:extLst>
      <p:ext uri="{BB962C8B-B14F-4D97-AF65-F5344CB8AC3E}">
        <p14:creationId xmlns:p14="http://schemas.microsoft.com/office/powerpoint/2010/main" val="17937935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TextShape 1"/>
          <p:cNvSpPr txBox="1"/>
          <p:nvPr/>
        </p:nvSpPr>
        <p:spPr>
          <a:xfrm>
            <a:off x="914400" y="4343400"/>
            <a:ext cx="5029200" cy="4114800"/>
          </a:xfrm>
          <a:prstGeom prst="rect">
            <a:avLst/>
          </a:prstGeom>
          <a:noFill/>
          <a:ln>
            <a:noFill/>
          </a:ln>
        </p:spPr>
      </p:sp>
    </p:spTree>
    <p:extLst>
      <p:ext uri="{BB962C8B-B14F-4D97-AF65-F5344CB8AC3E}">
        <p14:creationId xmlns:p14="http://schemas.microsoft.com/office/powerpoint/2010/main" val="19126910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Shape 1"/>
          <p:cNvSpPr txBox="1"/>
          <p:nvPr/>
        </p:nvSpPr>
        <p:spPr>
          <a:xfrm>
            <a:off x="914400" y="4343400"/>
            <a:ext cx="5029200" cy="4114800"/>
          </a:xfrm>
          <a:prstGeom prst="rect">
            <a:avLst/>
          </a:prstGeom>
          <a:noFill/>
          <a:ln>
            <a:noFill/>
          </a:ln>
        </p:spPr>
      </p:sp>
    </p:spTree>
    <p:extLst>
      <p:ext uri="{BB962C8B-B14F-4D97-AF65-F5344CB8AC3E}">
        <p14:creationId xmlns:p14="http://schemas.microsoft.com/office/powerpoint/2010/main" val="9155301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TextShape 1"/>
          <p:cNvSpPr txBox="1"/>
          <p:nvPr/>
        </p:nvSpPr>
        <p:spPr>
          <a:xfrm>
            <a:off x="914400" y="4343400"/>
            <a:ext cx="5029200" cy="4114800"/>
          </a:xfrm>
          <a:prstGeom prst="rect">
            <a:avLst/>
          </a:prstGeom>
          <a:solidFill>
            <a:srgbClr val="FFFFFF"/>
          </a:solidFill>
          <a:ln w="9360">
            <a:solidFill>
              <a:srgbClr val="000000"/>
            </a:solidFill>
            <a:miter/>
          </a:ln>
        </p:spPr>
        <p:txBody>
          <a:bodyPr lIns="90000" tIns="46800" rIns="90000" bIns="46800"/>
          <a:lstStyle/>
          <a:p>
            <a:pPr>
              <a:lnSpc>
                <a:spcPct val="100000"/>
              </a:lnSpc>
            </a:pPr>
            <a:r>
              <a:rPr lang="en-US" sz="1200">
                <a:latin typeface="Verdana"/>
                <a:ea typeface="Arial Unicode MS"/>
              </a:rPr>
              <a:t>Traveling mainly by river, </a:t>
            </a:r>
            <a:r>
              <a:rPr lang="en-US" sz="1200">
                <a:solidFill>
                  <a:srgbClr val="CCCCFF"/>
                </a:solidFill>
                <a:latin typeface="Verdana"/>
                <a:ea typeface="Arial Unicode MS"/>
              </a:rPr>
              <a:t>Lewis</a:t>
            </a:r>
            <a:r>
              <a:rPr lang="en-US" sz="1200">
                <a:latin typeface="Verdana"/>
                <a:ea typeface="Arial Unicode MS"/>
              </a:rPr>
              <a:t> and </a:t>
            </a:r>
            <a:r>
              <a:rPr lang="en-US" sz="1200">
                <a:solidFill>
                  <a:srgbClr val="CCCCFF"/>
                </a:solidFill>
                <a:latin typeface="Verdana"/>
                <a:ea typeface="Arial Unicode MS"/>
              </a:rPr>
              <a:t>Clark</a:t>
            </a:r>
            <a:r>
              <a:rPr lang="en-US" sz="1200">
                <a:latin typeface="Verdana"/>
                <a:ea typeface="Arial Unicode MS"/>
              </a:rPr>
              <a:t> began their journey up the Missouri in </a:t>
            </a:r>
            <a:r>
              <a:rPr lang="en-US" sz="1200">
                <a:solidFill>
                  <a:srgbClr val="CCCCFF"/>
                </a:solidFill>
                <a:latin typeface="Verdana"/>
                <a:ea typeface="Arial Unicode MS"/>
              </a:rPr>
              <a:t>1804</a:t>
            </a:r>
            <a:r>
              <a:rPr lang="en-US" sz="1200">
                <a:latin typeface="Verdana"/>
                <a:ea typeface="Arial Unicode MS"/>
              </a:rPr>
              <a:t>, reached its navigable limits above Great Falls and then crossed the Rocky and Bitterroot Mountains to the Clearwater River, which led them to the Snake River and on to the Columbia, down which they passed to the Pacific Ocean in 1805.</a:t>
            </a:r>
            <a:endParaRPr/>
          </a:p>
          <a:p>
            <a:pPr>
              <a:lnSpc>
                <a:spcPct val="100000"/>
              </a:lnSpc>
            </a:pPr>
            <a:endParaRPr/>
          </a:p>
        </p:txBody>
      </p:sp>
    </p:spTree>
    <p:extLst>
      <p:ext uri="{BB962C8B-B14F-4D97-AF65-F5344CB8AC3E}">
        <p14:creationId xmlns:p14="http://schemas.microsoft.com/office/powerpoint/2010/main" val="5942112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TextShape 1"/>
          <p:cNvSpPr txBox="1"/>
          <p:nvPr/>
        </p:nvSpPr>
        <p:spPr>
          <a:xfrm>
            <a:off x="914400" y="4343400"/>
            <a:ext cx="5029200" cy="4114800"/>
          </a:xfrm>
          <a:prstGeom prst="rect">
            <a:avLst/>
          </a:prstGeom>
          <a:noFill/>
          <a:ln>
            <a:noFill/>
          </a:ln>
        </p:spPr>
      </p:sp>
    </p:spTree>
    <p:extLst>
      <p:ext uri="{BB962C8B-B14F-4D97-AF65-F5344CB8AC3E}">
        <p14:creationId xmlns:p14="http://schemas.microsoft.com/office/powerpoint/2010/main" val="11088143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685800" y="609480"/>
            <a:ext cx="7765920" cy="1136880"/>
          </a:xfrm>
          <a:prstGeom prst="rect">
            <a:avLst/>
          </a:prstGeom>
        </p:spPr>
        <p:txBody>
          <a:bodyPr lIns="90000" tIns="46800" rIns="90000" bIns="46800" anchor="ctr"/>
          <a:lstStyle/>
          <a:p>
            <a:pPr algn="ctr"/>
            <a:endParaRPr/>
          </a:p>
        </p:txBody>
      </p:sp>
      <p:sp>
        <p:nvSpPr>
          <p:cNvPr id="27" name="PlaceHolder 2"/>
          <p:cNvSpPr>
            <a:spLocks noGrp="1"/>
          </p:cNvSpPr>
          <p:nvPr>
            <p:ph type="body"/>
          </p:nvPr>
        </p:nvSpPr>
        <p:spPr>
          <a:xfrm>
            <a:off x="685800" y="1981080"/>
            <a:ext cx="7765920" cy="1962000"/>
          </a:xfrm>
          <a:prstGeom prst="rect">
            <a:avLst/>
          </a:prstGeom>
        </p:spPr>
        <p:txBody>
          <a:bodyPr lIns="90000" tIns="46800" rIns="90000" bIns="46800"/>
          <a:lstStyle/>
          <a:p>
            <a:endParaRPr/>
          </a:p>
        </p:txBody>
      </p:sp>
      <p:sp>
        <p:nvSpPr>
          <p:cNvPr id="28" name="PlaceHolder 3"/>
          <p:cNvSpPr>
            <a:spLocks noGrp="1"/>
          </p:cNvSpPr>
          <p:nvPr>
            <p:ph type="body"/>
          </p:nvPr>
        </p:nvSpPr>
        <p:spPr>
          <a:xfrm>
            <a:off x="685800" y="4129920"/>
            <a:ext cx="7765920" cy="1962000"/>
          </a:xfrm>
          <a:prstGeom prst="rect">
            <a:avLst/>
          </a:prstGeom>
        </p:spPr>
        <p:txBody>
          <a:bodyPr lIns="90000" tIns="46800" rIns="90000" bIns="46800"/>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685800" y="609480"/>
            <a:ext cx="7765920" cy="1136880"/>
          </a:xfrm>
          <a:prstGeom prst="rect">
            <a:avLst/>
          </a:prstGeom>
        </p:spPr>
        <p:txBody>
          <a:bodyPr lIns="90000" tIns="46800" rIns="90000" bIns="46800" anchor="ctr"/>
          <a:lstStyle/>
          <a:p>
            <a:pPr algn="ctr"/>
            <a:endParaRPr/>
          </a:p>
        </p:txBody>
      </p:sp>
      <p:sp>
        <p:nvSpPr>
          <p:cNvPr id="30" name="PlaceHolder 2"/>
          <p:cNvSpPr>
            <a:spLocks noGrp="1"/>
          </p:cNvSpPr>
          <p:nvPr>
            <p:ph type="body"/>
          </p:nvPr>
        </p:nvSpPr>
        <p:spPr>
          <a:xfrm>
            <a:off x="685800" y="1981080"/>
            <a:ext cx="3789720" cy="1962000"/>
          </a:xfrm>
          <a:prstGeom prst="rect">
            <a:avLst/>
          </a:prstGeom>
        </p:spPr>
        <p:txBody>
          <a:bodyPr lIns="90000" tIns="46800" rIns="90000" bIns="46800"/>
          <a:lstStyle/>
          <a:p>
            <a:endParaRPr/>
          </a:p>
        </p:txBody>
      </p:sp>
      <p:sp>
        <p:nvSpPr>
          <p:cNvPr id="31" name="PlaceHolder 3"/>
          <p:cNvSpPr>
            <a:spLocks noGrp="1"/>
          </p:cNvSpPr>
          <p:nvPr>
            <p:ph type="body"/>
          </p:nvPr>
        </p:nvSpPr>
        <p:spPr>
          <a:xfrm>
            <a:off x="4665240" y="1981080"/>
            <a:ext cx="3789720" cy="1962000"/>
          </a:xfrm>
          <a:prstGeom prst="rect">
            <a:avLst/>
          </a:prstGeom>
        </p:spPr>
        <p:txBody>
          <a:bodyPr lIns="90000" tIns="46800" rIns="90000" bIns="46800"/>
          <a:lstStyle/>
          <a:p>
            <a:endParaRPr/>
          </a:p>
        </p:txBody>
      </p:sp>
      <p:sp>
        <p:nvSpPr>
          <p:cNvPr id="32" name="PlaceHolder 4"/>
          <p:cNvSpPr>
            <a:spLocks noGrp="1"/>
          </p:cNvSpPr>
          <p:nvPr>
            <p:ph type="body"/>
          </p:nvPr>
        </p:nvSpPr>
        <p:spPr>
          <a:xfrm>
            <a:off x="4665240" y="4129920"/>
            <a:ext cx="3789720" cy="1962000"/>
          </a:xfrm>
          <a:prstGeom prst="rect">
            <a:avLst/>
          </a:prstGeom>
        </p:spPr>
        <p:txBody>
          <a:bodyPr lIns="90000" tIns="46800" rIns="90000" bIns="46800"/>
          <a:lstStyle/>
          <a:p>
            <a:endParaRPr/>
          </a:p>
        </p:txBody>
      </p:sp>
      <p:sp>
        <p:nvSpPr>
          <p:cNvPr id="33" name="PlaceHolder 5"/>
          <p:cNvSpPr>
            <a:spLocks noGrp="1"/>
          </p:cNvSpPr>
          <p:nvPr>
            <p:ph type="body"/>
          </p:nvPr>
        </p:nvSpPr>
        <p:spPr>
          <a:xfrm>
            <a:off x="685800" y="4129920"/>
            <a:ext cx="3789720" cy="1962000"/>
          </a:xfrm>
          <a:prstGeom prst="rect">
            <a:avLst/>
          </a:prstGeom>
        </p:spPr>
        <p:txBody>
          <a:bodyPr lIns="90000" tIns="46800" rIns="90000" bIns="46800"/>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685800" y="609480"/>
            <a:ext cx="7765920" cy="1136880"/>
          </a:xfrm>
          <a:prstGeom prst="rect">
            <a:avLst/>
          </a:prstGeom>
        </p:spPr>
        <p:txBody>
          <a:bodyPr lIns="90000" tIns="46800" rIns="90000" bIns="46800" anchor="ctr"/>
          <a:lstStyle/>
          <a:p>
            <a:pPr algn="ctr"/>
            <a:endParaRPr/>
          </a:p>
        </p:txBody>
      </p:sp>
      <p:sp>
        <p:nvSpPr>
          <p:cNvPr id="35" name="PlaceHolder 2"/>
          <p:cNvSpPr>
            <a:spLocks noGrp="1"/>
          </p:cNvSpPr>
          <p:nvPr>
            <p:ph type="body"/>
          </p:nvPr>
        </p:nvSpPr>
        <p:spPr>
          <a:xfrm>
            <a:off x="685800" y="1981080"/>
            <a:ext cx="7765920" cy="4113360"/>
          </a:xfrm>
          <a:prstGeom prst="rect">
            <a:avLst/>
          </a:prstGeom>
        </p:spPr>
        <p:txBody>
          <a:bodyPr lIns="90000" tIns="46800" rIns="90000" bIns="46800"/>
          <a:lstStyle/>
          <a:p>
            <a:endParaRPr/>
          </a:p>
        </p:txBody>
      </p:sp>
      <p:sp>
        <p:nvSpPr>
          <p:cNvPr id="36" name="PlaceHolder 3"/>
          <p:cNvSpPr>
            <a:spLocks noGrp="1"/>
          </p:cNvSpPr>
          <p:nvPr>
            <p:ph type="body"/>
          </p:nvPr>
        </p:nvSpPr>
        <p:spPr>
          <a:xfrm>
            <a:off x="685800" y="1981080"/>
            <a:ext cx="7765920" cy="4113360"/>
          </a:xfrm>
          <a:prstGeom prst="rect">
            <a:avLst/>
          </a:prstGeom>
        </p:spPr>
        <p:txBody>
          <a:bodyPr lIns="90000" tIns="46800" rIns="90000" bIns="46800"/>
          <a:lstStyle/>
          <a:p>
            <a:endParaRPr/>
          </a:p>
        </p:txBody>
      </p:sp>
      <p:pic>
        <p:nvPicPr>
          <p:cNvPr id="37" name="Picture 36"/>
          <p:cNvPicPr/>
          <p:nvPr/>
        </p:nvPicPr>
        <p:blipFill>
          <a:blip r:embed="rId2"/>
          <a:stretch/>
        </p:blipFill>
        <p:spPr>
          <a:xfrm>
            <a:off x="1990800" y="1981080"/>
            <a:ext cx="5155560" cy="4113360"/>
          </a:xfrm>
          <a:prstGeom prst="rect">
            <a:avLst/>
          </a:prstGeom>
          <a:ln>
            <a:noFill/>
          </a:ln>
        </p:spPr>
      </p:pic>
      <p:pic>
        <p:nvPicPr>
          <p:cNvPr id="38" name="Picture 37"/>
          <p:cNvPicPr/>
          <p:nvPr/>
        </p:nvPicPr>
        <p:blipFill>
          <a:blip r:embed="rId2"/>
          <a:stretch/>
        </p:blipFill>
        <p:spPr>
          <a:xfrm>
            <a:off x="1990800" y="1981080"/>
            <a:ext cx="5155560" cy="4113360"/>
          </a:xfrm>
          <a:prstGeom prst="rect">
            <a:avLst/>
          </a:prstGeom>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685800" y="609480"/>
            <a:ext cx="7765920" cy="1136880"/>
          </a:xfrm>
          <a:prstGeom prst="rect">
            <a:avLst/>
          </a:prstGeom>
        </p:spPr>
        <p:txBody>
          <a:bodyPr lIns="90000" tIns="46800" rIns="90000" bIns="46800" anchor="ctr"/>
          <a:lstStyle/>
          <a:p>
            <a:pPr algn="ctr"/>
            <a:endParaRPr/>
          </a:p>
        </p:txBody>
      </p:sp>
      <p:sp>
        <p:nvSpPr>
          <p:cNvPr id="6" name="PlaceHolder 2"/>
          <p:cNvSpPr>
            <a:spLocks noGrp="1"/>
          </p:cNvSpPr>
          <p:nvPr>
            <p:ph type="subTitle"/>
          </p:nvPr>
        </p:nvSpPr>
        <p:spPr>
          <a:xfrm>
            <a:off x="685800" y="1981080"/>
            <a:ext cx="7765920" cy="4113360"/>
          </a:xfrm>
          <a:prstGeom prst="rect">
            <a:avLst/>
          </a:prstGeom>
        </p:spPr>
        <p:txBody>
          <a:bodyPr lIns="0" tIns="0" rIns="0" bIns="0" anchor="ctr"/>
          <a:lstStyle/>
          <a:p>
            <a:pPr algn="ct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685800" y="609480"/>
            <a:ext cx="7765920" cy="1136880"/>
          </a:xfrm>
          <a:prstGeom prst="rect">
            <a:avLst/>
          </a:prstGeom>
        </p:spPr>
        <p:txBody>
          <a:bodyPr lIns="90000" tIns="46800" rIns="90000" bIns="46800" anchor="ctr"/>
          <a:lstStyle/>
          <a:p>
            <a:pPr algn="ctr"/>
            <a:endParaRPr/>
          </a:p>
        </p:txBody>
      </p:sp>
      <p:sp>
        <p:nvSpPr>
          <p:cNvPr id="8" name="PlaceHolder 2"/>
          <p:cNvSpPr>
            <a:spLocks noGrp="1"/>
          </p:cNvSpPr>
          <p:nvPr>
            <p:ph type="body"/>
          </p:nvPr>
        </p:nvSpPr>
        <p:spPr>
          <a:xfrm>
            <a:off x="685800" y="1981080"/>
            <a:ext cx="7765920" cy="4113360"/>
          </a:xfrm>
          <a:prstGeom prst="rect">
            <a:avLst/>
          </a:prstGeom>
        </p:spPr>
        <p:txBody>
          <a:bodyPr lIns="90000" tIns="46800" rIns="90000" bIns="46800"/>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685800" y="609480"/>
            <a:ext cx="7765920" cy="1136880"/>
          </a:xfrm>
          <a:prstGeom prst="rect">
            <a:avLst/>
          </a:prstGeom>
        </p:spPr>
        <p:txBody>
          <a:bodyPr lIns="90000" tIns="46800" rIns="90000" bIns="46800" anchor="ctr"/>
          <a:lstStyle/>
          <a:p>
            <a:pPr algn="ctr"/>
            <a:endParaRPr/>
          </a:p>
        </p:txBody>
      </p:sp>
      <p:sp>
        <p:nvSpPr>
          <p:cNvPr id="10" name="PlaceHolder 2"/>
          <p:cNvSpPr>
            <a:spLocks noGrp="1"/>
          </p:cNvSpPr>
          <p:nvPr>
            <p:ph type="body"/>
          </p:nvPr>
        </p:nvSpPr>
        <p:spPr>
          <a:xfrm>
            <a:off x="685800" y="1981080"/>
            <a:ext cx="3789720" cy="4113360"/>
          </a:xfrm>
          <a:prstGeom prst="rect">
            <a:avLst/>
          </a:prstGeom>
        </p:spPr>
        <p:txBody>
          <a:bodyPr lIns="90000" tIns="46800" rIns="90000" bIns="46800"/>
          <a:lstStyle/>
          <a:p>
            <a:endParaRPr/>
          </a:p>
        </p:txBody>
      </p:sp>
      <p:sp>
        <p:nvSpPr>
          <p:cNvPr id="11" name="PlaceHolder 3"/>
          <p:cNvSpPr>
            <a:spLocks noGrp="1"/>
          </p:cNvSpPr>
          <p:nvPr>
            <p:ph type="body"/>
          </p:nvPr>
        </p:nvSpPr>
        <p:spPr>
          <a:xfrm>
            <a:off x="4665240" y="1981080"/>
            <a:ext cx="3789720" cy="4113360"/>
          </a:xfrm>
          <a:prstGeom prst="rect">
            <a:avLst/>
          </a:prstGeom>
        </p:spPr>
        <p:txBody>
          <a:bodyPr lIns="90000" tIns="46800" rIns="90000" bIns="46800"/>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685800" y="609480"/>
            <a:ext cx="7765920" cy="1136880"/>
          </a:xfrm>
          <a:prstGeom prst="rect">
            <a:avLst/>
          </a:prstGeom>
        </p:spPr>
        <p:txBody>
          <a:bodyPr lIns="90000" tIns="46800" rIns="90000" bIns="4680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685800" y="609480"/>
            <a:ext cx="7765920" cy="5271120"/>
          </a:xfrm>
          <a:prstGeom prst="rect">
            <a:avLst/>
          </a:prstGeom>
        </p:spPr>
        <p:txBody>
          <a:bodyPr lIns="0" tIns="0" rIns="0" bIns="0" anchor="ctr"/>
          <a:lstStyle/>
          <a:p>
            <a:pPr algn="ct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685800" y="609480"/>
            <a:ext cx="7765920" cy="1136880"/>
          </a:xfrm>
          <a:prstGeom prst="rect">
            <a:avLst/>
          </a:prstGeom>
        </p:spPr>
        <p:txBody>
          <a:bodyPr lIns="90000" tIns="46800" rIns="90000" bIns="46800" anchor="ctr"/>
          <a:lstStyle/>
          <a:p>
            <a:pPr algn="ctr"/>
            <a:endParaRPr/>
          </a:p>
        </p:txBody>
      </p:sp>
      <p:sp>
        <p:nvSpPr>
          <p:cNvPr id="15" name="PlaceHolder 2"/>
          <p:cNvSpPr>
            <a:spLocks noGrp="1"/>
          </p:cNvSpPr>
          <p:nvPr>
            <p:ph type="body"/>
          </p:nvPr>
        </p:nvSpPr>
        <p:spPr>
          <a:xfrm>
            <a:off x="685800" y="1981080"/>
            <a:ext cx="3789720" cy="1962000"/>
          </a:xfrm>
          <a:prstGeom prst="rect">
            <a:avLst/>
          </a:prstGeom>
        </p:spPr>
        <p:txBody>
          <a:bodyPr lIns="90000" tIns="46800" rIns="90000" bIns="46800"/>
          <a:lstStyle/>
          <a:p>
            <a:endParaRPr/>
          </a:p>
        </p:txBody>
      </p:sp>
      <p:sp>
        <p:nvSpPr>
          <p:cNvPr id="16" name="PlaceHolder 3"/>
          <p:cNvSpPr>
            <a:spLocks noGrp="1"/>
          </p:cNvSpPr>
          <p:nvPr>
            <p:ph type="body"/>
          </p:nvPr>
        </p:nvSpPr>
        <p:spPr>
          <a:xfrm>
            <a:off x="685800" y="4129920"/>
            <a:ext cx="3789720" cy="1962000"/>
          </a:xfrm>
          <a:prstGeom prst="rect">
            <a:avLst/>
          </a:prstGeom>
        </p:spPr>
        <p:txBody>
          <a:bodyPr lIns="90000" tIns="46800" rIns="90000" bIns="46800"/>
          <a:lstStyle/>
          <a:p>
            <a:endParaRPr/>
          </a:p>
        </p:txBody>
      </p:sp>
      <p:sp>
        <p:nvSpPr>
          <p:cNvPr id="17" name="PlaceHolder 4"/>
          <p:cNvSpPr>
            <a:spLocks noGrp="1"/>
          </p:cNvSpPr>
          <p:nvPr>
            <p:ph type="body"/>
          </p:nvPr>
        </p:nvSpPr>
        <p:spPr>
          <a:xfrm>
            <a:off x="4665240" y="1981080"/>
            <a:ext cx="3789720" cy="4113360"/>
          </a:xfrm>
          <a:prstGeom prst="rect">
            <a:avLst/>
          </a:prstGeom>
        </p:spPr>
        <p:txBody>
          <a:bodyPr lIns="90000" tIns="46800" rIns="90000" bIns="46800"/>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685800" y="609480"/>
            <a:ext cx="7765920" cy="1136880"/>
          </a:xfrm>
          <a:prstGeom prst="rect">
            <a:avLst/>
          </a:prstGeom>
        </p:spPr>
        <p:txBody>
          <a:bodyPr lIns="90000" tIns="46800" rIns="90000" bIns="46800" anchor="ctr"/>
          <a:lstStyle/>
          <a:p>
            <a:pPr algn="ctr"/>
            <a:endParaRPr/>
          </a:p>
        </p:txBody>
      </p:sp>
      <p:sp>
        <p:nvSpPr>
          <p:cNvPr id="19" name="PlaceHolder 2"/>
          <p:cNvSpPr>
            <a:spLocks noGrp="1"/>
          </p:cNvSpPr>
          <p:nvPr>
            <p:ph type="body"/>
          </p:nvPr>
        </p:nvSpPr>
        <p:spPr>
          <a:xfrm>
            <a:off x="685800" y="1981080"/>
            <a:ext cx="3789720" cy="4113360"/>
          </a:xfrm>
          <a:prstGeom prst="rect">
            <a:avLst/>
          </a:prstGeom>
        </p:spPr>
        <p:txBody>
          <a:bodyPr lIns="90000" tIns="46800" rIns="90000" bIns="46800"/>
          <a:lstStyle/>
          <a:p>
            <a:endParaRPr/>
          </a:p>
        </p:txBody>
      </p:sp>
      <p:sp>
        <p:nvSpPr>
          <p:cNvPr id="20" name="PlaceHolder 3"/>
          <p:cNvSpPr>
            <a:spLocks noGrp="1"/>
          </p:cNvSpPr>
          <p:nvPr>
            <p:ph type="body"/>
          </p:nvPr>
        </p:nvSpPr>
        <p:spPr>
          <a:xfrm>
            <a:off x="4665240" y="1981080"/>
            <a:ext cx="3789720" cy="1962000"/>
          </a:xfrm>
          <a:prstGeom prst="rect">
            <a:avLst/>
          </a:prstGeom>
        </p:spPr>
        <p:txBody>
          <a:bodyPr lIns="90000" tIns="46800" rIns="90000" bIns="46800"/>
          <a:lstStyle/>
          <a:p>
            <a:endParaRPr/>
          </a:p>
        </p:txBody>
      </p:sp>
      <p:sp>
        <p:nvSpPr>
          <p:cNvPr id="21" name="PlaceHolder 4"/>
          <p:cNvSpPr>
            <a:spLocks noGrp="1"/>
          </p:cNvSpPr>
          <p:nvPr>
            <p:ph type="body"/>
          </p:nvPr>
        </p:nvSpPr>
        <p:spPr>
          <a:xfrm>
            <a:off x="4665240" y="4129920"/>
            <a:ext cx="3789720" cy="1962000"/>
          </a:xfrm>
          <a:prstGeom prst="rect">
            <a:avLst/>
          </a:prstGeom>
        </p:spPr>
        <p:txBody>
          <a:bodyPr lIns="90000" tIns="46800" rIns="90000" bIns="46800"/>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685800" y="609480"/>
            <a:ext cx="7765920" cy="1136880"/>
          </a:xfrm>
          <a:prstGeom prst="rect">
            <a:avLst/>
          </a:prstGeom>
        </p:spPr>
        <p:txBody>
          <a:bodyPr lIns="90000" tIns="46800" rIns="90000" bIns="46800" anchor="ctr"/>
          <a:lstStyle/>
          <a:p>
            <a:pPr algn="ctr"/>
            <a:endParaRPr/>
          </a:p>
        </p:txBody>
      </p:sp>
      <p:sp>
        <p:nvSpPr>
          <p:cNvPr id="23" name="PlaceHolder 2"/>
          <p:cNvSpPr>
            <a:spLocks noGrp="1"/>
          </p:cNvSpPr>
          <p:nvPr>
            <p:ph type="body"/>
          </p:nvPr>
        </p:nvSpPr>
        <p:spPr>
          <a:xfrm>
            <a:off x="685800" y="1981080"/>
            <a:ext cx="3789720" cy="1962000"/>
          </a:xfrm>
          <a:prstGeom prst="rect">
            <a:avLst/>
          </a:prstGeom>
        </p:spPr>
        <p:txBody>
          <a:bodyPr lIns="90000" tIns="46800" rIns="90000" bIns="46800"/>
          <a:lstStyle/>
          <a:p>
            <a:endParaRPr/>
          </a:p>
        </p:txBody>
      </p:sp>
      <p:sp>
        <p:nvSpPr>
          <p:cNvPr id="24" name="PlaceHolder 3"/>
          <p:cNvSpPr>
            <a:spLocks noGrp="1"/>
          </p:cNvSpPr>
          <p:nvPr>
            <p:ph type="body"/>
          </p:nvPr>
        </p:nvSpPr>
        <p:spPr>
          <a:xfrm>
            <a:off x="4665240" y="1981080"/>
            <a:ext cx="3789720" cy="1962000"/>
          </a:xfrm>
          <a:prstGeom prst="rect">
            <a:avLst/>
          </a:prstGeom>
        </p:spPr>
        <p:txBody>
          <a:bodyPr lIns="90000" tIns="46800" rIns="90000" bIns="46800"/>
          <a:lstStyle/>
          <a:p>
            <a:endParaRPr/>
          </a:p>
        </p:txBody>
      </p:sp>
      <p:sp>
        <p:nvSpPr>
          <p:cNvPr id="25" name="PlaceHolder 4"/>
          <p:cNvSpPr>
            <a:spLocks noGrp="1"/>
          </p:cNvSpPr>
          <p:nvPr>
            <p:ph type="body"/>
          </p:nvPr>
        </p:nvSpPr>
        <p:spPr>
          <a:xfrm>
            <a:off x="685800" y="4129920"/>
            <a:ext cx="7765920" cy="1962000"/>
          </a:xfrm>
          <a:prstGeom prst="rect">
            <a:avLst/>
          </a:prstGeom>
        </p:spPr>
        <p:txBody>
          <a:bodyPr lIns="90000" tIns="46800" rIns="90000" bIns="46800"/>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685800" y="609480"/>
            <a:ext cx="7765920" cy="1136880"/>
          </a:xfrm>
          <a:prstGeom prst="rect">
            <a:avLst/>
          </a:prstGeom>
        </p:spPr>
        <p:txBody>
          <a:bodyPr lIns="90000" tIns="46800" rIns="90000" bIns="46800" anchor="ctr"/>
          <a:lstStyle/>
          <a:p>
            <a:pPr algn="ctr"/>
            <a:r>
              <a:rPr lang="en-US" sz="4400">
                <a:latin typeface="Times New Roman"/>
              </a:rPr>
              <a:t>Click to edit the title text format</a:t>
            </a:r>
            <a:endParaRPr/>
          </a:p>
        </p:txBody>
      </p:sp>
      <p:sp>
        <p:nvSpPr>
          <p:cNvPr id="6" name="PlaceHolder 2"/>
          <p:cNvSpPr>
            <a:spLocks noGrp="1"/>
          </p:cNvSpPr>
          <p:nvPr>
            <p:ph type="body"/>
          </p:nvPr>
        </p:nvSpPr>
        <p:spPr>
          <a:xfrm>
            <a:off x="685800" y="1981080"/>
            <a:ext cx="7765920" cy="4113360"/>
          </a:xfrm>
          <a:prstGeom prst="rect">
            <a:avLst/>
          </a:prstGeom>
        </p:spPr>
        <p:txBody>
          <a:bodyPr lIns="90000" tIns="46800" rIns="90000" bIns="46800"/>
          <a:lstStyle/>
          <a:p>
            <a:r>
              <a:rPr lang="en-US" sz="3200">
                <a:latin typeface="Times New Roman"/>
              </a:rPr>
              <a:t>Click to edit the outline text format</a:t>
            </a:r>
            <a:endParaRPr/>
          </a:p>
          <a:p>
            <a:pPr lvl="1"/>
            <a:r>
              <a:rPr lang="en-US" sz="2800">
                <a:latin typeface="Times New Roman"/>
              </a:rPr>
              <a:t>Second Outline Level</a:t>
            </a:r>
            <a:endParaRPr/>
          </a:p>
          <a:p>
            <a:pPr lvl="2">
              <a:buFont typeface="Times New Roman"/>
              <a:buChar char="•"/>
            </a:pPr>
            <a:r>
              <a:rPr lang="en-US" sz="2400">
                <a:latin typeface="Times New Roman"/>
              </a:rPr>
              <a:t>Third Outline Level</a:t>
            </a:r>
            <a:endParaRPr/>
          </a:p>
          <a:p>
            <a:pPr lvl="3">
              <a:buFont typeface="Times New Roman"/>
              <a:buChar char="–"/>
            </a:pPr>
            <a:r>
              <a:rPr lang="en-US" sz="2000">
                <a:latin typeface="Times New Roman"/>
              </a:rPr>
              <a:t>Fourth Outline Level</a:t>
            </a:r>
            <a:endParaRPr/>
          </a:p>
          <a:p>
            <a:pPr lvl="4">
              <a:buFont typeface="Times New Roman"/>
              <a:buChar char="»"/>
            </a:pPr>
            <a:r>
              <a:rPr lang="en-US" sz="2000">
                <a:latin typeface="Times New Roman"/>
              </a:rPr>
              <a:t>Fifth Outline Level</a:t>
            </a:r>
            <a:endParaRPr/>
          </a:p>
          <a:p>
            <a:pPr lvl="5">
              <a:buFont typeface="Times New Roman"/>
              <a:buChar char="»"/>
            </a:pPr>
            <a:r>
              <a:rPr lang="en-US" sz="2000">
                <a:latin typeface="Times New Roman"/>
              </a:rPr>
              <a:t>Sixth Outline Level</a:t>
            </a:r>
            <a:endParaRPr/>
          </a:p>
          <a:p>
            <a:pPr lvl="6">
              <a:buFont typeface="Times New Roman"/>
              <a:buChar char="»"/>
            </a:pPr>
            <a:r>
              <a:rPr lang="en-US" sz="2000">
                <a:latin typeface="Times New Roman"/>
              </a:rPr>
              <a:t>Seventh Outline Level</a:t>
            </a:r>
            <a:endParaRPr/>
          </a:p>
        </p:txBody>
      </p:sp>
      <p:sp>
        <p:nvSpPr>
          <p:cNvPr id="2" name="PlaceHolder 3"/>
          <p:cNvSpPr>
            <a:spLocks noGrp="1"/>
          </p:cNvSpPr>
          <p:nvPr>
            <p:ph type="dt"/>
          </p:nvPr>
        </p:nvSpPr>
        <p:spPr>
          <a:xfrm>
            <a:off x="685800" y="6248520"/>
            <a:ext cx="1898640" cy="458640"/>
          </a:xfrm>
          <a:prstGeom prst="rect">
            <a:avLst/>
          </a:prstGeom>
        </p:spPr>
        <p:txBody>
          <a:bodyPr lIns="90000" tIns="46800" rIns="90000" bIns="46800"/>
          <a:lstStyle/>
          <a:p>
            <a:r>
              <a:rPr lang="en-US" sz="2400">
                <a:latin typeface="Times New Roman"/>
              </a:rPr>
              <a:t>&lt;date/time&gt;</a:t>
            </a:r>
            <a:endParaRPr/>
          </a:p>
        </p:txBody>
      </p:sp>
      <p:sp>
        <p:nvSpPr>
          <p:cNvPr id="3" name="PlaceHolder 4"/>
          <p:cNvSpPr>
            <a:spLocks noGrp="1"/>
          </p:cNvSpPr>
          <p:nvPr>
            <p:ph type="ftr"/>
          </p:nvPr>
        </p:nvSpPr>
        <p:spPr>
          <a:xfrm>
            <a:off x="3124080" y="6248520"/>
            <a:ext cx="2889360" cy="458640"/>
          </a:xfrm>
          <a:prstGeom prst="rect">
            <a:avLst/>
          </a:prstGeom>
        </p:spPr>
        <p:txBody>
          <a:bodyPr lIns="90000" tIns="46800" rIns="90000" bIns="46800"/>
          <a:lstStyle/>
          <a:p>
            <a:r>
              <a:rPr lang="en-US" sz="2400">
                <a:latin typeface="Times New Roman"/>
              </a:rPr>
              <a:t>&lt;footer&gt;</a:t>
            </a:r>
            <a:endParaRPr/>
          </a:p>
        </p:txBody>
      </p:sp>
      <p:sp>
        <p:nvSpPr>
          <p:cNvPr id="4" name="PlaceHolder 5"/>
          <p:cNvSpPr>
            <a:spLocks noGrp="1"/>
          </p:cNvSpPr>
          <p:nvPr>
            <p:ph type="sldNum"/>
          </p:nvPr>
        </p:nvSpPr>
        <p:spPr>
          <a:xfrm>
            <a:off x="6553080" y="6248520"/>
            <a:ext cx="1898640" cy="458640"/>
          </a:xfrm>
          <a:prstGeom prst="rect">
            <a:avLst/>
          </a:prstGeom>
        </p:spPr>
        <p:txBody>
          <a:bodyPr lIns="90000" tIns="46800" rIns="90000" bIns="46800"/>
          <a:lstStyle/>
          <a:p>
            <a:fld id="{B840D205-FFEA-40F3-88FC-36C0302FB9AC}" type="slidenum">
              <a:rPr lang="en-US" sz="2400">
                <a:latin typeface="Times New Roman"/>
              </a:rPr>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p:bodyStyle/>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jpeg"/><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1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2.jpeg"/><Relationship Id="rId5" Type="http://schemas.openxmlformats.org/officeDocument/2006/relationships/image" Target="../media/image7.jpeg"/><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1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1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1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 name="TextShape 1"/>
          <p:cNvSpPr txBox="1"/>
          <p:nvPr/>
        </p:nvSpPr>
        <p:spPr>
          <a:xfrm>
            <a:off x="685800" y="609120"/>
            <a:ext cx="7772400" cy="1143000"/>
          </a:xfrm>
          <a:prstGeom prst="rect">
            <a:avLst/>
          </a:prstGeom>
          <a:noFill/>
          <a:ln>
            <a:noFill/>
          </a:ln>
        </p:spPr>
        <p:txBody>
          <a:bodyPr lIns="90000" tIns="46800" rIns="90000" bIns="46800" anchor="ctr"/>
          <a:lstStyle/>
          <a:p>
            <a:pPr algn="ctr"/>
            <a:r>
              <a:rPr lang="en-US" sz="4400">
                <a:latin typeface="Times New Roman"/>
              </a:rPr>
              <a:t>Unit 4:  Westward Expansion</a:t>
            </a:r>
            <a:endParaRPr/>
          </a:p>
        </p:txBody>
      </p:sp>
      <p:sp>
        <p:nvSpPr>
          <p:cNvPr id="50" name="TextShape 2"/>
          <p:cNvSpPr txBox="1"/>
          <p:nvPr/>
        </p:nvSpPr>
        <p:spPr>
          <a:xfrm>
            <a:off x="685800" y="1980720"/>
            <a:ext cx="7772400" cy="4156200"/>
          </a:xfrm>
          <a:prstGeom prst="rect">
            <a:avLst/>
          </a:prstGeom>
          <a:noFill/>
          <a:ln>
            <a:noFill/>
          </a:ln>
        </p:spPr>
        <p:txBody>
          <a:bodyPr lIns="90000" tIns="46800" rIns="90000" bIns="46800"/>
          <a:lstStyle/>
          <a:p>
            <a:r>
              <a:rPr lang="en-US" sz="3200" u="sng" dirty="0">
                <a:latin typeface="Times New Roman"/>
              </a:rPr>
              <a:t>Big Question</a:t>
            </a:r>
            <a:r>
              <a:rPr lang="en-US" sz="3200" dirty="0">
                <a:latin typeface="Times New Roman"/>
              </a:rPr>
              <a:t>:  Does expansion lead to progress?</a:t>
            </a:r>
            <a:endParaRPr dirty="0"/>
          </a:p>
          <a:p>
            <a:endParaRPr dirty="0"/>
          </a:p>
          <a:p>
            <a:r>
              <a:rPr lang="en-US" sz="3200" u="sng" dirty="0">
                <a:latin typeface="Times New Roman"/>
              </a:rPr>
              <a:t>Focus Questions</a:t>
            </a:r>
            <a:r>
              <a:rPr lang="en-US" sz="3200" dirty="0">
                <a:latin typeface="Times New Roman"/>
              </a:rPr>
              <a:t>:</a:t>
            </a:r>
            <a:endParaRPr dirty="0"/>
          </a:p>
          <a:p>
            <a:pPr marL="457200" indent="-457200">
              <a:buFont typeface="Arial" charset="0"/>
              <a:buChar char="•"/>
            </a:pPr>
            <a:r>
              <a:rPr lang="en-US" sz="2800" dirty="0">
                <a:latin typeface="Times New Roman"/>
              </a:rPr>
              <a:t>How did the idea of “Manifest Destiny</a:t>
            </a:r>
            <a:r>
              <a:rPr lang="en-US" sz="2800">
                <a:latin typeface="Times New Roman"/>
              </a:rPr>
              <a:t>” </a:t>
            </a:r>
            <a:r>
              <a:rPr lang="en-US" sz="2800" smtClean="0">
                <a:latin typeface="Times New Roman"/>
              </a:rPr>
              <a:t>lead to the </a:t>
            </a:r>
            <a:r>
              <a:rPr lang="en-US" sz="2800" dirty="0">
                <a:latin typeface="Times New Roman"/>
              </a:rPr>
              <a:t>westward expansion of the United States</a:t>
            </a:r>
            <a:r>
              <a:rPr lang="en-US" sz="2800" dirty="0" smtClean="0">
                <a:latin typeface="Times New Roman"/>
              </a:rPr>
              <a:t>?</a:t>
            </a:r>
          </a:p>
          <a:p>
            <a:endParaRPr dirty="0"/>
          </a:p>
          <a:p>
            <a:pPr marL="457200" indent="-457200">
              <a:buFont typeface="Arial" charset="0"/>
              <a:buChar char="•"/>
            </a:pPr>
            <a:r>
              <a:rPr lang="en-US" sz="2800" dirty="0">
                <a:latin typeface="Times New Roman"/>
              </a:rPr>
              <a:t>How did westward expansion fuel the debate over slavery?</a:t>
            </a:r>
            <a:endParaRPr dirty="0"/>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99"/>
        </a:solidFill>
        <a:effectLst/>
      </p:bgPr>
    </p:bg>
    <p:spTree>
      <p:nvGrpSpPr>
        <p:cNvPr id="1" name=""/>
        <p:cNvGrpSpPr/>
        <p:nvPr/>
      </p:nvGrpSpPr>
      <p:grpSpPr>
        <a:xfrm>
          <a:off x="0" y="0"/>
          <a:ext cx="0" cy="0"/>
          <a:chOff x="0" y="0"/>
          <a:chExt cx="0" cy="0"/>
        </a:xfrm>
      </p:grpSpPr>
      <p:pic>
        <p:nvPicPr>
          <p:cNvPr id="65" name="Picture 64"/>
          <p:cNvPicPr/>
          <p:nvPr/>
        </p:nvPicPr>
        <p:blipFill>
          <a:blip r:embed="rId3"/>
          <a:stretch/>
        </p:blipFill>
        <p:spPr>
          <a:xfrm>
            <a:off x="304920" y="3200400"/>
            <a:ext cx="5715000" cy="3394080"/>
          </a:xfrm>
          <a:prstGeom prst="rect">
            <a:avLst/>
          </a:prstGeom>
          <a:ln>
            <a:noFill/>
          </a:ln>
        </p:spPr>
      </p:pic>
      <p:pic>
        <p:nvPicPr>
          <p:cNvPr id="66" name="Picture 65"/>
          <p:cNvPicPr/>
          <p:nvPr/>
        </p:nvPicPr>
        <p:blipFill>
          <a:blip r:embed="rId4"/>
          <a:stretch/>
        </p:blipFill>
        <p:spPr>
          <a:xfrm>
            <a:off x="4114800" y="228600"/>
            <a:ext cx="4762440" cy="2952720"/>
          </a:xfrm>
          <a:prstGeom prst="rect">
            <a:avLst/>
          </a:prstGeom>
          <a:ln>
            <a:noFill/>
          </a:ln>
        </p:spPr>
      </p:pic>
      <p:sp>
        <p:nvSpPr>
          <p:cNvPr id="67" name="CustomShape 1"/>
          <p:cNvSpPr/>
          <p:nvPr/>
        </p:nvSpPr>
        <p:spPr>
          <a:xfrm>
            <a:off x="3219480" y="6019920"/>
            <a:ext cx="2649600" cy="581400"/>
          </a:xfrm>
          <a:prstGeom prst="rect">
            <a:avLst/>
          </a:prstGeom>
          <a:solidFill>
            <a:srgbClr val="FFFFFF"/>
          </a:solidFill>
          <a:ln>
            <a:noFill/>
          </a:ln>
        </p:spPr>
        <p:style>
          <a:lnRef idx="0">
            <a:scrgbClr r="0" g="0" b="0"/>
          </a:lnRef>
          <a:fillRef idx="0">
            <a:scrgbClr r="0" g="0" b="0"/>
          </a:fillRef>
          <a:effectRef idx="0">
            <a:scrgbClr r="0" g="0" b="0"/>
          </a:effectRef>
          <a:fontRef idx="minor"/>
        </p:style>
        <p:txBody>
          <a:bodyPr wrap="none" lIns="90000" tIns="46800" rIns="90000" bIns="46800"/>
          <a:lstStyle/>
          <a:p>
            <a:r>
              <a:rPr lang="en-US" sz="3200" b="1">
                <a:latin typeface="Times New Roman"/>
              </a:rPr>
              <a:t>Santa Fe Trail</a:t>
            </a:r>
            <a:endParaRPr/>
          </a:p>
        </p:txBody>
      </p:sp>
      <p:sp>
        <p:nvSpPr>
          <p:cNvPr id="68" name="CustomShape 2"/>
          <p:cNvSpPr/>
          <p:nvPr/>
        </p:nvSpPr>
        <p:spPr>
          <a:xfrm>
            <a:off x="6462720" y="228600"/>
            <a:ext cx="2427120" cy="581400"/>
          </a:xfrm>
          <a:prstGeom prst="rect">
            <a:avLst/>
          </a:prstGeom>
          <a:solidFill>
            <a:srgbClr val="FFFFFF"/>
          </a:solidFill>
          <a:ln>
            <a:noFill/>
          </a:ln>
        </p:spPr>
        <p:style>
          <a:lnRef idx="0">
            <a:scrgbClr r="0" g="0" b="0"/>
          </a:lnRef>
          <a:fillRef idx="0">
            <a:scrgbClr r="0" g="0" b="0"/>
          </a:fillRef>
          <a:effectRef idx="0">
            <a:scrgbClr r="0" g="0" b="0"/>
          </a:effectRef>
          <a:fontRef idx="minor"/>
        </p:style>
        <p:txBody>
          <a:bodyPr wrap="none" lIns="90000" tIns="46800" rIns="90000" bIns="46800"/>
          <a:lstStyle/>
          <a:p>
            <a:r>
              <a:rPr lang="en-US" sz="3200" b="1">
                <a:latin typeface="Times New Roman"/>
              </a:rPr>
              <a:t>Oregon Trail</a:t>
            </a:r>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69" name="Picture 68"/>
          <p:cNvPicPr/>
          <p:nvPr/>
        </p:nvPicPr>
        <p:blipFill>
          <a:blip r:embed="rId3"/>
          <a:stretch/>
        </p:blipFill>
        <p:spPr>
          <a:xfrm>
            <a:off x="0" y="623880"/>
            <a:ext cx="9144000" cy="5610240"/>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70" name="Picture 69"/>
          <p:cNvPicPr/>
          <p:nvPr/>
        </p:nvPicPr>
        <p:blipFill>
          <a:blip r:embed="rId3"/>
          <a:stretch/>
        </p:blipFill>
        <p:spPr>
          <a:xfrm>
            <a:off x="76320" y="0"/>
            <a:ext cx="8915400" cy="6651720"/>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B2B2B2"/>
        </a:solidFill>
        <a:effectLst/>
      </p:bgPr>
    </p:bg>
    <p:spTree>
      <p:nvGrpSpPr>
        <p:cNvPr id="1" name=""/>
        <p:cNvGrpSpPr/>
        <p:nvPr/>
      </p:nvGrpSpPr>
      <p:grpSpPr>
        <a:xfrm>
          <a:off x="0" y="0"/>
          <a:ext cx="0" cy="0"/>
          <a:chOff x="0" y="0"/>
          <a:chExt cx="0" cy="0"/>
        </a:xfrm>
      </p:grpSpPr>
      <p:pic>
        <p:nvPicPr>
          <p:cNvPr id="71" name="Picture 70"/>
          <p:cNvPicPr/>
          <p:nvPr/>
        </p:nvPicPr>
        <p:blipFill>
          <a:blip r:embed="rId3"/>
          <a:stretch/>
        </p:blipFill>
        <p:spPr>
          <a:xfrm>
            <a:off x="4800600" y="0"/>
            <a:ext cx="3568680" cy="6969240"/>
          </a:xfrm>
          <a:prstGeom prst="rect">
            <a:avLst/>
          </a:prstGeom>
          <a:ln>
            <a:noFill/>
          </a:ln>
        </p:spPr>
      </p:pic>
      <p:sp>
        <p:nvSpPr>
          <p:cNvPr id="72" name="CustomShape 1"/>
          <p:cNvSpPr/>
          <p:nvPr/>
        </p:nvSpPr>
        <p:spPr>
          <a:xfrm>
            <a:off x="390600" y="2895480"/>
            <a:ext cx="4179600" cy="1191240"/>
          </a:xfrm>
          <a:prstGeom prst="rect">
            <a:avLst/>
          </a:pr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gn="ctr">
              <a:lnSpc>
                <a:spcPct val="100000"/>
              </a:lnSpc>
            </a:pPr>
            <a:r>
              <a:rPr lang="en-US" sz="3600" b="1">
                <a:latin typeface="Goudy Old Style"/>
              </a:rPr>
              <a:t>California Gold Rush</a:t>
            </a:r>
            <a:endParaRPr/>
          </a:p>
          <a:p>
            <a:pPr algn="ctr">
              <a:lnSpc>
                <a:spcPct val="100000"/>
              </a:lnSpc>
            </a:pPr>
            <a:r>
              <a:rPr lang="en-US" sz="3600" b="1" i="1">
                <a:latin typeface="Goudy Old Style"/>
              </a:rPr>
              <a:t>49ers</a:t>
            </a:r>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73" name="Picture 72"/>
          <p:cNvPicPr/>
          <p:nvPr/>
        </p:nvPicPr>
        <p:blipFill>
          <a:blip r:embed="rId3"/>
          <a:stretch/>
        </p:blipFill>
        <p:spPr>
          <a:xfrm>
            <a:off x="228600" y="34920"/>
            <a:ext cx="8610480" cy="6727680"/>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4" name="TextShape 1"/>
          <p:cNvSpPr txBox="1"/>
          <p:nvPr/>
        </p:nvSpPr>
        <p:spPr>
          <a:xfrm>
            <a:off x="685800" y="-360"/>
            <a:ext cx="7772400" cy="1143000"/>
          </a:xfrm>
          <a:prstGeom prst="rect">
            <a:avLst/>
          </a:prstGeom>
          <a:noFill/>
          <a:ln>
            <a:noFill/>
          </a:ln>
        </p:spPr>
        <p:txBody>
          <a:bodyPr lIns="90000" tIns="46800" rIns="90000" bIns="46800" anchor="ctr"/>
          <a:lstStyle/>
          <a:p>
            <a:pPr algn="ctr"/>
            <a:r>
              <a:rPr lang="en-US" sz="4400">
                <a:latin typeface="Times New Roman"/>
              </a:rPr>
              <a:t>Texas Annexation</a:t>
            </a:r>
            <a:endParaRPr/>
          </a:p>
        </p:txBody>
      </p:sp>
      <p:sp>
        <p:nvSpPr>
          <p:cNvPr id="75" name="TextShape 2"/>
          <p:cNvSpPr txBox="1"/>
          <p:nvPr/>
        </p:nvSpPr>
        <p:spPr>
          <a:xfrm>
            <a:off x="685800" y="1981080"/>
            <a:ext cx="7772400" cy="4386240"/>
          </a:xfrm>
          <a:prstGeom prst="rect">
            <a:avLst/>
          </a:prstGeom>
          <a:noFill/>
          <a:ln>
            <a:noFill/>
          </a:ln>
        </p:spPr>
        <p:txBody>
          <a:bodyPr lIns="90000" tIns="46800" rIns="90000" bIns="46800"/>
          <a:lstStyle/>
          <a:p>
            <a:endParaRPr/>
          </a:p>
        </p:txBody>
      </p:sp>
      <p:pic>
        <p:nvPicPr>
          <p:cNvPr id="76" name="Picture 75"/>
          <p:cNvPicPr/>
          <p:nvPr/>
        </p:nvPicPr>
        <p:blipFill>
          <a:blip r:embed="rId3"/>
          <a:stretch/>
        </p:blipFill>
        <p:spPr>
          <a:xfrm>
            <a:off x="1600200" y="1143000"/>
            <a:ext cx="5989680" cy="5715000"/>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7" name="TextShape 1"/>
          <p:cNvSpPr txBox="1"/>
          <p:nvPr/>
        </p:nvSpPr>
        <p:spPr>
          <a:xfrm>
            <a:off x="685800" y="604800"/>
            <a:ext cx="7772400" cy="1424160"/>
          </a:xfrm>
          <a:prstGeom prst="rect">
            <a:avLst/>
          </a:prstGeom>
          <a:noFill/>
          <a:ln>
            <a:noFill/>
          </a:ln>
        </p:spPr>
        <p:txBody>
          <a:bodyPr lIns="90000" tIns="46800" rIns="90000" bIns="46800" anchor="ctr"/>
          <a:lstStyle/>
          <a:p>
            <a:pPr algn="ctr"/>
            <a:endParaRPr/>
          </a:p>
        </p:txBody>
      </p:sp>
      <p:sp>
        <p:nvSpPr>
          <p:cNvPr id="78" name="TextShape 2"/>
          <p:cNvSpPr txBox="1"/>
          <p:nvPr/>
        </p:nvSpPr>
        <p:spPr>
          <a:xfrm>
            <a:off x="685800" y="1981080"/>
            <a:ext cx="7772400" cy="4386240"/>
          </a:xfrm>
          <a:prstGeom prst="rect">
            <a:avLst/>
          </a:prstGeom>
          <a:noFill/>
          <a:ln>
            <a:noFill/>
          </a:ln>
        </p:spPr>
        <p:txBody>
          <a:bodyPr lIns="90000" tIns="46800" rIns="90000" bIns="46800"/>
          <a:lstStyle/>
          <a:p>
            <a:endParaRPr/>
          </a:p>
        </p:txBody>
      </p:sp>
      <p:pic>
        <p:nvPicPr>
          <p:cNvPr id="79" name="Picture 78"/>
          <p:cNvPicPr/>
          <p:nvPr/>
        </p:nvPicPr>
        <p:blipFill>
          <a:blip r:embed="rId3"/>
          <a:stretch/>
        </p:blipFill>
        <p:spPr>
          <a:xfrm>
            <a:off x="790560" y="1600200"/>
            <a:ext cx="7667640" cy="4710240"/>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80" name="Picture 79"/>
          <p:cNvPicPr/>
          <p:nvPr/>
        </p:nvPicPr>
        <p:blipFill>
          <a:blip r:embed="rId3"/>
          <a:stretch/>
        </p:blipFill>
        <p:spPr>
          <a:xfrm>
            <a:off x="561960" y="685800"/>
            <a:ext cx="8124840" cy="5567400"/>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81" name="Picture 80"/>
          <p:cNvPicPr/>
          <p:nvPr/>
        </p:nvPicPr>
        <p:blipFill>
          <a:blip r:embed="rId3"/>
          <a:stretch/>
        </p:blipFill>
        <p:spPr>
          <a:xfrm>
            <a:off x="0" y="3463920"/>
            <a:ext cx="4343400" cy="3394080"/>
          </a:xfrm>
          <a:prstGeom prst="rect">
            <a:avLst/>
          </a:prstGeom>
          <a:ln>
            <a:noFill/>
          </a:ln>
        </p:spPr>
      </p:pic>
      <p:pic>
        <p:nvPicPr>
          <p:cNvPr id="82" name="Picture 81"/>
          <p:cNvPicPr/>
          <p:nvPr/>
        </p:nvPicPr>
        <p:blipFill>
          <a:blip r:embed="rId4"/>
          <a:stretch/>
        </p:blipFill>
        <p:spPr>
          <a:xfrm>
            <a:off x="4343400" y="3483000"/>
            <a:ext cx="4800600" cy="3375000"/>
          </a:xfrm>
          <a:prstGeom prst="rect">
            <a:avLst/>
          </a:prstGeom>
          <a:ln>
            <a:noFill/>
          </a:ln>
        </p:spPr>
      </p:pic>
      <p:pic>
        <p:nvPicPr>
          <p:cNvPr id="83" name="Picture 82"/>
          <p:cNvPicPr/>
          <p:nvPr/>
        </p:nvPicPr>
        <p:blipFill>
          <a:blip r:embed="rId5"/>
          <a:stretch/>
        </p:blipFill>
        <p:spPr>
          <a:xfrm>
            <a:off x="1523880" y="0"/>
            <a:ext cx="6553440" cy="3460680"/>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84" name="Picture 83"/>
          <p:cNvPicPr/>
          <p:nvPr/>
        </p:nvPicPr>
        <p:blipFill>
          <a:blip r:embed="rId3"/>
          <a:stretch/>
        </p:blipFill>
        <p:spPr>
          <a:xfrm>
            <a:off x="152280" y="914400"/>
            <a:ext cx="8839440" cy="5494320"/>
          </a:xfrm>
          <a:prstGeom prst="rect">
            <a:avLst/>
          </a:prstGeom>
          <a:ln>
            <a:noFill/>
          </a:ln>
        </p:spPr>
      </p:pic>
      <p:sp>
        <p:nvSpPr>
          <p:cNvPr id="85" name="CustomShape 1"/>
          <p:cNvSpPr/>
          <p:nvPr/>
        </p:nvSpPr>
        <p:spPr>
          <a:xfrm>
            <a:off x="1670040" y="380880"/>
            <a:ext cx="6622560" cy="581400"/>
          </a:xfrm>
          <a:prstGeom prst="rect">
            <a:avLst/>
          </a:pr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n-US" sz="3200" b="1">
                <a:latin typeface="Engravers MT"/>
              </a:rPr>
              <a:t>United States - 1860</a:t>
            </a:r>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 name="CustomShape 1"/>
          <p:cNvSpPr/>
          <p:nvPr/>
        </p:nvSpPr>
        <p:spPr>
          <a:xfrm>
            <a:off x="182520" y="92160"/>
            <a:ext cx="8594640" cy="658332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nSpc>
                <a:spcPct val="100000"/>
              </a:lnSpc>
            </a:pPr>
            <a:r>
              <a:rPr lang="en-US" sz="2600">
                <a:latin typeface="Arial"/>
              </a:rPr>
              <a:t>“America is destined for better deeds...We have no interest in the scenes of antiquity, only as lessons of avoidance of nearly all their examples. The expansive future is our arena, and for our history. We are entering on its untrodden space, with the truths of God in our minds, beneficent objects in our hearts, and with a clear conscience unsullied by the past. We are the nation of human progress, and who will, what can, set limits to our onward march? Providence is with us, and no earthly power can. We point to the everlasting truth on the first page of our national declaration, and we proclaim to the millions of other lands, that "the gates of hell" -- the powers of aristocracy and monarchy -- "shall not prevail against it..." Who, then, can doubt that our country is destined to be the great nation of futurity?”</a:t>
            </a:r>
            <a:endParaRPr/>
          </a:p>
          <a:p>
            <a:pPr algn="ctr">
              <a:lnSpc>
                <a:spcPct val="100000"/>
              </a:lnSpc>
            </a:pPr>
            <a:r>
              <a:rPr lang="en-US" sz="2400">
                <a:latin typeface="Arial"/>
              </a:rPr>
              <a:t>John L. O'Sullivan, </a:t>
            </a:r>
            <a:r>
              <a:rPr lang="en-US" sz="2400" i="1">
                <a:latin typeface="Arial"/>
              </a:rPr>
              <a:t>Manifest Destin</a:t>
            </a:r>
            <a:r>
              <a:rPr lang="en-US" sz="2400">
                <a:latin typeface="Arial"/>
              </a:rPr>
              <a:t>y</a:t>
            </a:r>
            <a:r>
              <a:rPr lang="en-US" sz="2400" i="1">
                <a:latin typeface="Arial"/>
              </a:rPr>
              <a:t>, </a:t>
            </a:r>
            <a:r>
              <a:rPr lang="en-US" sz="2400">
                <a:latin typeface="Arial"/>
              </a:rPr>
              <a:t>1839 </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86" name="Picture 85"/>
          <p:cNvPicPr/>
          <p:nvPr/>
        </p:nvPicPr>
        <p:blipFill>
          <a:blip r:embed="rId3"/>
          <a:stretch/>
        </p:blipFill>
        <p:spPr>
          <a:xfrm>
            <a:off x="457200" y="228600"/>
            <a:ext cx="8458200" cy="6172200"/>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87" name="Picture 86"/>
          <p:cNvPicPr/>
          <p:nvPr/>
        </p:nvPicPr>
        <p:blipFill>
          <a:blip r:embed="rId3"/>
          <a:stretch/>
        </p:blipFill>
        <p:spPr>
          <a:xfrm>
            <a:off x="914400" y="609480"/>
            <a:ext cx="7315200" cy="5486400"/>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52" name="Picture 51"/>
          <p:cNvPicPr/>
          <p:nvPr/>
        </p:nvPicPr>
        <p:blipFill>
          <a:blip r:embed="rId3"/>
          <a:stretch/>
        </p:blipFill>
        <p:spPr>
          <a:xfrm>
            <a:off x="0" y="290520"/>
            <a:ext cx="9144000" cy="6262560"/>
          </a:xfrm>
          <a:prstGeom prst="rect">
            <a:avLst/>
          </a:prstGeom>
          <a:ln>
            <a:noFill/>
          </a:ln>
        </p:spPr>
      </p:pic>
      <p:sp>
        <p:nvSpPr>
          <p:cNvPr id="53" name="CustomShape 1"/>
          <p:cNvSpPr/>
          <p:nvPr/>
        </p:nvSpPr>
        <p:spPr>
          <a:xfrm>
            <a:off x="1143000" y="6629400"/>
            <a:ext cx="7086600" cy="457200"/>
          </a:xfrm>
          <a:prstGeom prst="rect">
            <a:avLst/>
          </a:prstGeom>
          <a:noFill/>
          <a:ln>
            <a:noFill/>
          </a:ln>
        </p:spPr>
        <p:style>
          <a:lnRef idx="0">
            <a:scrgbClr r="0" g="0" b="0"/>
          </a:lnRef>
          <a:fillRef idx="0">
            <a:scrgbClr r="0" g="0" b="0"/>
          </a:fillRef>
          <a:effectRef idx="0">
            <a:scrgbClr r="0" g="0" b="0"/>
          </a:effectRef>
          <a:fontRef idx="minor"/>
        </p:style>
      </p:sp>
      <p:sp>
        <p:nvSpPr>
          <p:cNvPr id="54" name="CustomShape 2"/>
          <p:cNvSpPr/>
          <p:nvPr/>
        </p:nvSpPr>
        <p:spPr>
          <a:xfrm>
            <a:off x="2133720" y="6400800"/>
            <a:ext cx="4495680" cy="4597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r>
              <a:rPr lang="en-US" sz="2400" i="1">
                <a:latin typeface="Times New Roman"/>
              </a:rPr>
              <a:t>American Progress</a:t>
            </a:r>
            <a:r>
              <a:rPr lang="en-US" sz="2400">
                <a:latin typeface="Times New Roman"/>
              </a:rPr>
              <a:t>, by John Gast</a:t>
            </a:r>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 name="TextShape 1"/>
          <p:cNvSpPr txBox="1"/>
          <p:nvPr/>
        </p:nvSpPr>
        <p:spPr>
          <a:xfrm>
            <a:off x="304920" y="304560"/>
            <a:ext cx="8610480" cy="1143000"/>
          </a:xfrm>
          <a:prstGeom prst="rect">
            <a:avLst/>
          </a:prstGeom>
          <a:solidFill>
            <a:srgbClr val="B2B2B2"/>
          </a:solidFill>
          <a:ln>
            <a:noFill/>
          </a:ln>
        </p:spPr>
        <p:txBody>
          <a:bodyPr lIns="90000" tIns="46800" rIns="90000" bIns="46800" anchor="ctr"/>
          <a:lstStyle/>
          <a:p>
            <a:pPr algn="ctr"/>
            <a:r>
              <a:rPr lang="en-US" sz="3600">
                <a:latin typeface="Times New Roman"/>
              </a:rPr>
              <a:t>Answer these questions on a sheet of paper:</a:t>
            </a:r>
            <a:endParaRPr/>
          </a:p>
        </p:txBody>
      </p:sp>
      <p:sp>
        <p:nvSpPr>
          <p:cNvPr id="56" name="TextShape 2"/>
          <p:cNvSpPr txBox="1"/>
          <p:nvPr/>
        </p:nvSpPr>
        <p:spPr>
          <a:xfrm>
            <a:off x="653143" y="1877785"/>
            <a:ext cx="7919356" cy="4506685"/>
          </a:xfrm>
          <a:prstGeom prst="rect">
            <a:avLst/>
          </a:prstGeom>
          <a:solidFill>
            <a:srgbClr val="FFFF99"/>
          </a:solidFill>
          <a:ln>
            <a:noFill/>
          </a:ln>
        </p:spPr>
        <p:txBody>
          <a:bodyPr lIns="90000" tIns="46800" rIns="90000" bIns="46800"/>
          <a:lstStyle/>
          <a:p>
            <a:pPr marL="457200" indent="-457200">
              <a:lnSpc>
                <a:spcPct val="90000"/>
              </a:lnSpc>
              <a:buFont typeface="Arial" charset="0"/>
              <a:buChar char="•"/>
            </a:pPr>
            <a:r>
              <a:rPr lang="en-US" sz="3200" dirty="0">
                <a:latin typeface="Times New Roman"/>
              </a:rPr>
              <a:t>Do you believe that countries (as well as people) can have a destiny?  Are some places pre-determined to be powerful, weak, rich, or poor?</a:t>
            </a:r>
            <a:endParaRPr dirty="0"/>
          </a:p>
          <a:p>
            <a:pPr marL="285750" indent="-285750">
              <a:lnSpc>
                <a:spcPct val="90000"/>
              </a:lnSpc>
              <a:buFont typeface="Arial" charset="0"/>
              <a:buChar char="•"/>
            </a:pPr>
            <a:endParaRPr dirty="0"/>
          </a:p>
          <a:p>
            <a:pPr marL="457200" indent="-457200">
              <a:lnSpc>
                <a:spcPct val="90000"/>
              </a:lnSpc>
              <a:buFont typeface="Arial" charset="0"/>
              <a:buChar char="•"/>
            </a:pPr>
            <a:r>
              <a:rPr lang="en-US" sz="3200" dirty="0">
                <a:latin typeface="Times New Roman"/>
              </a:rPr>
              <a:t>If you do not believe in destiny, what do you think does cause a country to be powerful, weak, rich or poor?  How can a country change from one state to another?</a:t>
            </a:r>
            <a:endParaRPr dirty="0"/>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7" name="TextShape 1"/>
          <p:cNvSpPr txBox="1"/>
          <p:nvPr/>
        </p:nvSpPr>
        <p:spPr>
          <a:xfrm>
            <a:off x="685800" y="604800"/>
            <a:ext cx="7772400" cy="1424160"/>
          </a:xfrm>
          <a:prstGeom prst="rect">
            <a:avLst/>
          </a:prstGeom>
          <a:noFill/>
          <a:ln>
            <a:noFill/>
          </a:ln>
        </p:spPr>
        <p:txBody>
          <a:bodyPr lIns="90000" tIns="46800" rIns="90000" bIns="46800" anchor="ctr"/>
          <a:lstStyle/>
          <a:p>
            <a:pPr algn="ctr"/>
            <a:endParaRPr/>
          </a:p>
        </p:txBody>
      </p:sp>
      <p:sp>
        <p:nvSpPr>
          <p:cNvPr id="58" name="TextShape 2"/>
          <p:cNvSpPr txBox="1"/>
          <p:nvPr/>
        </p:nvSpPr>
        <p:spPr>
          <a:xfrm>
            <a:off x="685800" y="1981080"/>
            <a:ext cx="7772400" cy="4386240"/>
          </a:xfrm>
          <a:prstGeom prst="rect">
            <a:avLst/>
          </a:prstGeom>
          <a:noFill/>
          <a:ln>
            <a:noFill/>
          </a:ln>
        </p:spPr>
        <p:txBody>
          <a:bodyPr lIns="90000" tIns="46800" rIns="90000" bIns="46800"/>
          <a:lstStyle/>
          <a:p>
            <a:endParaRPr/>
          </a:p>
        </p:txBody>
      </p:sp>
      <p:pic>
        <p:nvPicPr>
          <p:cNvPr id="59" name="Picture 58"/>
          <p:cNvPicPr/>
          <p:nvPr/>
        </p:nvPicPr>
        <p:blipFill>
          <a:blip r:embed="rId3"/>
          <a:stretch/>
        </p:blipFill>
        <p:spPr>
          <a:xfrm>
            <a:off x="0" y="457200"/>
            <a:ext cx="9144000" cy="5943600"/>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60" name="Picture 59"/>
          <p:cNvPicPr/>
          <p:nvPr/>
        </p:nvPicPr>
        <p:blipFill>
          <a:blip r:embed="rId3"/>
          <a:stretch/>
        </p:blipFill>
        <p:spPr>
          <a:xfrm>
            <a:off x="-76320" y="614520"/>
            <a:ext cx="9372600" cy="5727600"/>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61" name="Picture 60"/>
          <p:cNvPicPr/>
          <p:nvPr/>
        </p:nvPicPr>
        <p:blipFill>
          <a:blip r:embed="rId3"/>
          <a:stretch/>
        </p:blipFill>
        <p:spPr>
          <a:xfrm>
            <a:off x="1219320" y="0"/>
            <a:ext cx="6629400" cy="5935680"/>
          </a:xfrm>
          <a:prstGeom prst="rect">
            <a:avLst/>
          </a:prstGeom>
          <a:ln>
            <a:noFill/>
          </a:ln>
        </p:spPr>
      </p:pic>
      <p:sp>
        <p:nvSpPr>
          <p:cNvPr id="62" name="CustomShape 1"/>
          <p:cNvSpPr/>
          <p:nvPr/>
        </p:nvSpPr>
        <p:spPr>
          <a:xfrm>
            <a:off x="1446120" y="6172200"/>
            <a:ext cx="6217200" cy="459720"/>
          </a:xfrm>
          <a:prstGeom prst="rect">
            <a:avLst/>
          </a:pr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n-US" sz="2400" b="1">
                <a:solidFill>
                  <a:srgbClr val="FFFFFF"/>
                </a:solidFill>
                <a:latin typeface="Copperplate Gothic Light"/>
              </a:rPr>
              <a:t>Meriwether Lewis and William Clark</a:t>
            </a:r>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3333CC"/>
        </a:solidFill>
        <a:effectLst/>
      </p:bgPr>
    </p:bg>
    <p:spTree>
      <p:nvGrpSpPr>
        <p:cNvPr id="1" name=""/>
        <p:cNvGrpSpPr/>
        <p:nvPr/>
      </p:nvGrpSpPr>
      <p:grpSpPr>
        <a:xfrm>
          <a:off x="0" y="0"/>
          <a:ext cx="0" cy="0"/>
          <a:chOff x="0" y="0"/>
          <a:chExt cx="0" cy="0"/>
        </a:xfrm>
      </p:grpSpPr>
      <p:pic>
        <p:nvPicPr>
          <p:cNvPr id="63" name="Picture 62"/>
          <p:cNvPicPr/>
          <p:nvPr/>
        </p:nvPicPr>
        <p:blipFill>
          <a:blip r:embed="rId3"/>
          <a:stretch/>
        </p:blipFill>
        <p:spPr>
          <a:xfrm>
            <a:off x="0" y="1184400"/>
            <a:ext cx="9144000" cy="4489200"/>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06600"/>
        </a:solidFill>
        <a:effectLst/>
      </p:bgPr>
    </p:bg>
    <p:spTree>
      <p:nvGrpSpPr>
        <p:cNvPr id="1" name=""/>
        <p:cNvGrpSpPr/>
        <p:nvPr/>
      </p:nvGrpSpPr>
      <p:grpSpPr>
        <a:xfrm>
          <a:off x="0" y="0"/>
          <a:ext cx="0" cy="0"/>
          <a:chOff x="0" y="0"/>
          <a:chExt cx="0" cy="0"/>
        </a:xfrm>
      </p:grpSpPr>
      <p:pic>
        <p:nvPicPr>
          <p:cNvPr id="64" name="Picture 63"/>
          <p:cNvPicPr/>
          <p:nvPr/>
        </p:nvPicPr>
        <p:blipFill>
          <a:blip r:embed="rId3"/>
          <a:stretch/>
        </p:blipFill>
        <p:spPr>
          <a:xfrm>
            <a:off x="0" y="985680"/>
            <a:ext cx="9144000" cy="4827600"/>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TotalTime>
  <Words>544</Words>
  <Application>Microsoft Macintosh PowerPoint</Application>
  <PresentationFormat>On-screen Show (4:3)</PresentationFormat>
  <Paragraphs>26</Paragraphs>
  <Slides>21</Slides>
  <Notes>21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21</vt:i4>
      </vt:variant>
    </vt:vector>
  </HeadingPairs>
  <TitlesOfParts>
    <vt:vector size="30" baseType="lpstr">
      <vt:lpstr>Arial Unicode MS</vt:lpstr>
      <vt:lpstr>Copperplate Gothic Light</vt:lpstr>
      <vt:lpstr>DejaVu Sans</vt:lpstr>
      <vt:lpstr>Engravers MT</vt:lpstr>
      <vt:lpstr>Goudy Old Style</vt:lpstr>
      <vt:lpstr>Verdana</vt:lpstr>
      <vt:lpstr>Arial</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Microsoft Office User</cp:lastModifiedBy>
  <cp:revision>3</cp:revision>
  <dcterms:modified xsi:type="dcterms:W3CDTF">2018-05-17T14:32:56Z</dcterms:modified>
</cp:coreProperties>
</file>